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55"/>
    <p:restoredTop sz="94610"/>
  </p:normalViewPr>
  <p:slideViewPr>
    <p:cSldViewPr snapToGrid="0" snapToObjects="1">
      <p:cViewPr varScale="1">
        <p:scale>
          <a:sx n="128" d="100"/>
          <a:sy n="128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97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7182B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502920" y="656539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20" dirty="0">
                <a:solidFill>
                  <a:srgbClr val="7180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ОАО «ТПК «ТЕМИРЛАН-ОЙЛ»  |  СЭЗ «МАЙМАК»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7863840" y="6565392"/>
            <a:ext cx="3611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kern="0" spc="35" dirty="0">
                <a:solidFill>
                  <a:srgbClr val="9AA6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ПРЕДЛАГАЕМАЯ МОДЕЛЬ РАЗВИТИЯ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5.sv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25.svg"/><Relationship Id="rId4" Type="http://schemas.openxmlformats.org/officeDocument/2006/relationships/image" Target="../media/image9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7.sv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10.svg"/><Relationship Id="rId4" Type="http://schemas.openxmlformats.org/officeDocument/2006/relationships/image" Target="../media/image3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detail_isometric_aerial_illustration_of_a_batch_1.png"/>
          <p:cNvPicPr>
            <a:picLocks noChangeAspect="1"/>
          </p:cNvPicPr>
          <p:nvPr/>
        </p:nvPicPr>
        <p:blipFill>
          <a:blip r:embed="rId3"/>
          <a:srcRect l="26062" r="26062"/>
          <a:stretch/>
        </p:blipFill>
        <p:spPr>
          <a:xfrm>
            <a:off x="6355080" y="0"/>
            <a:ext cx="58338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126480" y="0"/>
            <a:ext cx="731520" cy="6858000"/>
          </a:xfrm>
          <a:prstGeom prst="rect">
            <a:avLst/>
          </a:prstGeom>
          <a:solidFill>
            <a:srgbClr val="102A43">
              <a:alpha val="95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6446520" cy="6858000"/>
          </a:xfrm>
          <a:prstGeom prst="rect">
            <a:avLst/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hape 2"/>
          <p:cNvSpPr/>
          <p:nvPr/>
        </p:nvSpPr>
        <p:spPr>
          <a:xfrm>
            <a:off x="0" y="0"/>
            <a:ext cx="12188952" cy="91440"/>
          </a:xfrm>
          <a:prstGeom prst="rect">
            <a:avLst/>
          </a:prstGeom>
          <a:solidFill>
            <a:srgbClr val="C7182B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676656" y="658368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10" dirty="0">
                <a:solidFill>
                  <a:srgbClr val="D7A2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FEZ “MAIMAK”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58368" y="1234440"/>
            <a:ext cx="5440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DEVELOPMENT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</a:t>
            </a:r>
            <a:endParaRPr lang="en-US" sz="3400" dirty="0"/>
          </a:p>
        </p:txBody>
      </p:sp>
      <p:sp>
        <p:nvSpPr>
          <p:cNvPr id="8" name="Text 5"/>
          <p:cNvSpPr/>
          <p:nvPr/>
        </p:nvSpPr>
        <p:spPr>
          <a:xfrm>
            <a:off x="694944" y="2670048"/>
            <a:ext cx="5166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dirty="0">
                <a:solidFill>
                  <a:srgbClr val="D7E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a refinery project site to a managed industrial and logistics corridor</a:t>
            </a:r>
            <a:endParaRPr lang="en-US" sz="1620" dirty="0"/>
          </a:p>
        </p:txBody>
      </p:sp>
      <p:sp>
        <p:nvSpPr>
          <p:cNvPr id="9" name="Shape 6"/>
          <p:cNvSpPr/>
          <p:nvPr/>
        </p:nvSpPr>
        <p:spPr>
          <a:xfrm>
            <a:off x="694944" y="3675888"/>
            <a:ext cx="4937760" cy="0"/>
          </a:xfrm>
          <a:prstGeom prst="line">
            <a:avLst/>
          </a:prstGeom>
          <a:noFill/>
          <a:ln w="19050">
            <a:solidFill>
              <a:srgbClr val="D7A2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694944" y="3877056"/>
            <a:ext cx="5285232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refinery remains the strategic core. Early contours — water, services, logistics and local production — lower the investment threshold and prepare the site for scale-up.</a:t>
            </a:r>
            <a:endParaRPr lang="en-US" sz="1380" dirty="0"/>
          </a:p>
        </p:txBody>
      </p:sp>
      <p:sp>
        <p:nvSpPr>
          <p:cNvPr id="11" name="Text 8"/>
          <p:cNvSpPr/>
          <p:nvPr/>
        </p:nvSpPr>
        <p:spPr>
          <a:xfrm>
            <a:off x="694944" y="5742432"/>
            <a:ext cx="5394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7D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for a briefing meeting with the President of the Kyrgyz Republic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6940296" y="6494227"/>
            <a:ext cx="3977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40" i="1" dirty="0">
                <a:solidFill>
                  <a:srgbClr val="5160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Conceptual illustration. Not an approved master plan.</a:t>
            </a:r>
            <a:endParaRPr lang="en-US" sz="74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Кадры_и_соц.бло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217012" y="4456590"/>
            <a:ext cx="1843154" cy="1843626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04B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283464"/>
            <a:ext cx="658368" cy="411480"/>
          </a:xfrm>
          <a:prstGeom prst="roundRect">
            <a:avLst/>
          </a:prstGeom>
          <a:solidFill>
            <a:srgbClr val="304B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04.5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56032"/>
            <a:ext cx="10424160" cy="38404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2500" b="1">
                <a:solidFill>
                  <a:srgbClr val="0D2A45"/>
                </a:solidFill>
                <a:latin typeface="Arial"/>
              </a:rPr>
              <a:t>Workforce and social block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1016" y="658368"/>
            <a:ext cx="10424160" cy="2377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1300" b="0">
                <a:solidFill>
                  <a:srgbClr val="52616B"/>
                </a:solidFill>
                <a:latin typeface="Arial"/>
              </a:rPr>
              <a:t>Infrastructure for stable employment and long-term operation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60069" y="4509335"/>
            <a:ext cx="643833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304B6A"/>
                </a:solidFill>
                <a:latin typeface="Arial"/>
              </a:rPr>
              <a:t>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48845" y="4667387"/>
            <a:ext cx="1788339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housing, welfare infrastructure, medical station and administrative facilities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48845" y="5106743"/>
            <a:ext cx="505075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304B6A"/>
                </a:solidFill>
                <a:latin typeface="Arial"/>
              </a:rPr>
              <a:t>TASK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27972" y="5299878"/>
            <a:ext cx="1801844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reduce dependence on rotational staffing and retain personnel in the region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27972" y="5738194"/>
            <a:ext cx="517899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304B6A"/>
                </a:solidFill>
                <a:latin typeface="Arial"/>
              </a:rPr>
              <a:t>EFFECT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48845" y="5893951"/>
            <a:ext cx="1843155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workforce base, social stability and reduced operating risks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" y="6464808"/>
            <a:ext cx="9875520" cy="16459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50" b="1">
                <a:solidFill>
                  <a:srgbClr val="52616B"/>
                </a:solidFill>
                <a:latin typeface="Arial"/>
              </a:rPr>
              <a:t>JSC “TIC “TEMIRLAN-OIL”  |  FEZ “MAIMAK”  |  PROPOSED DEVELOPMENT MODEL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84280" y="6446520"/>
            <a:ext cx="502920" cy="228600"/>
          </a:xfrm>
          <a:prstGeom prst="rect">
            <a:avLst/>
          </a:prstGeom>
          <a:noFill/>
        </p:spPr>
        <p:txBody>
          <a:bodyPr wrap="none" lIns="36576" tIns="18288" rIns="36576" bIns="18288">
            <a:spAutoFit/>
          </a:bodyPr>
          <a:lstStyle/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Школа_и_детские_сад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24287" y="4136995"/>
            <a:ext cx="1740023" cy="2099214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78C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283464"/>
            <a:ext cx="658368" cy="411480"/>
          </a:xfrm>
          <a:prstGeom prst="roundRect">
            <a:avLst/>
          </a:prstGeom>
          <a:solidFill>
            <a:srgbClr val="678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04.6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56032"/>
            <a:ext cx="10424160" cy="38404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2500" b="1">
                <a:solidFill>
                  <a:srgbClr val="0D2A45"/>
                </a:solidFill>
                <a:latin typeface="Arial"/>
              </a:rPr>
              <a:t>School and kindergartens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1016" y="658368"/>
            <a:ext cx="10424160" cy="2377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1300" b="0">
                <a:solidFill>
                  <a:srgbClr val="52616B"/>
                </a:solidFill>
                <a:latin typeface="Arial"/>
              </a:rPr>
              <a:t>Social infrastructure for employees’ families and the local community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4998" y="4205934"/>
            <a:ext cx="669280" cy="16559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678C3B"/>
                </a:solidFill>
                <a:latin typeface="Arial"/>
              </a:rPr>
              <a:t>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4999" y="4371534"/>
            <a:ext cx="1324103" cy="52937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education facilities, kindergartens, sports and public spaces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4998" y="4944632"/>
            <a:ext cx="505075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678C3B"/>
                </a:solidFill>
                <a:latin typeface="Arial"/>
              </a:rPr>
              <a:t>TASK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4999" y="5124654"/>
            <a:ext cx="1324103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create conditions for permanent residence of specialists and their families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4998" y="5622736"/>
            <a:ext cx="517899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678C3B"/>
                </a:solidFill>
                <a:latin typeface="Arial"/>
              </a:rPr>
              <a:t>EFFECT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422" y="5793756"/>
            <a:ext cx="1854980" cy="405267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workforce retention, reduced population outflow and social environment development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" y="6464808"/>
            <a:ext cx="9875520" cy="16459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50" b="1">
                <a:solidFill>
                  <a:srgbClr val="52616B"/>
                </a:solidFill>
                <a:latin typeface="Arial"/>
              </a:rPr>
              <a:t>JSC “TIC “TEMIRLAN-OIL”  |  FEZ “MAIMAK”  |  PROPOSED DEVELOPMENT MODEL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84280" y="6446520"/>
            <a:ext cx="502920" cy="228600"/>
          </a:xfrm>
          <a:prstGeom prst="rect">
            <a:avLst/>
          </a:prstGeom>
          <a:noFill/>
        </p:spPr>
        <p:txBody>
          <a:bodyPr wrap="none" lIns="36576" tIns="18288" rIns="36576" bIns="18288">
            <a:spAutoFit/>
          </a:bodyPr>
          <a:lstStyle/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Ж-д_и_логисти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057958" y="4261193"/>
            <a:ext cx="1997920" cy="2002447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D4E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283464"/>
            <a:ext cx="658368" cy="411480"/>
          </a:xfrm>
          <a:prstGeom prst="roundRect">
            <a:avLst/>
          </a:prstGeom>
          <a:solidFill>
            <a:srgbClr val="0D4E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04.7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56032"/>
            <a:ext cx="10424160" cy="38404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2500" b="1">
                <a:solidFill>
                  <a:srgbClr val="0D2A45"/>
                </a:solidFill>
                <a:latin typeface="Arial"/>
              </a:rPr>
              <a:t>Rail and logistics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1016" y="658368"/>
            <a:ext cx="10424160" cy="2377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1300" b="0">
                <a:solidFill>
                  <a:srgbClr val="52616B"/>
                </a:solidFill>
                <a:latin typeface="Arial"/>
              </a:rPr>
              <a:t>Transport framework for feedstock, equipment, products and residents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32277" y="4325201"/>
            <a:ext cx="660401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0D4E7A"/>
                </a:solidFill>
                <a:latin typeface="Arial"/>
              </a:rPr>
              <a:t>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277" y="4462361"/>
            <a:ext cx="1625945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intra-site tracks, warehouses, container area and loading/unloading nodes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32277" y="4902904"/>
            <a:ext cx="505075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0D4E7A"/>
                </a:solidFill>
                <a:latin typeface="Arial"/>
              </a:rPr>
              <a:t>TASK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32277" y="5097226"/>
            <a:ext cx="1625945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connect crude supply, equipment, refinery products and resident flows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32277" y="5584165"/>
            <a:ext cx="517899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0D4E7A"/>
                </a:solidFill>
                <a:latin typeface="Arial"/>
              </a:rPr>
              <a:t>EFFECT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95701" y="5755582"/>
            <a:ext cx="1662521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export-logistics role of the FEZ and lower cargo movement costs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" y="6464808"/>
            <a:ext cx="9875520" cy="16459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50" b="1">
                <a:solidFill>
                  <a:srgbClr val="52616B"/>
                </a:solidFill>
                <a:latin typeface="Arial"/>
              </a:rPr>
              <a:t>JSC “TIC “TEMIRLAN-OIL”  |  FEZ “MAIMAK”  |  PROPOSED DEVELOPMENT MODEL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84280" y="6446520"/>
            <a:ext cx="502920" cy="228600"/>
          </a:xfrm>
          <a:prstGeom prst="rect">
            <a:avLst/>
          </a:prstGeom>
          <a:noFill/>
        </p:spPr>
        <p:txBody>
          <a:bodyPr wrap="none" lIns="36576" tIns="18288" rIns="36576" bIns="18288">
            <a:spAutoFit/>
          </a:bodyPr>
          <a:lstStyle/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Агро_и_тепличный_бло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173367" y="3988751"/>
            <a:ext cx="1846998" cy="2247457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5D8B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283464"/>
            <a:ext cx="658368" cy="411480"/>
          </a:xfrm>
          <a:prstGeom prst="roundRect">
            <a:avLst/>
          </a:prstGeom>
          <a:solidFill>
            <a:srgbClr val="5D8B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04.8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56032"/>
            <a:ext cx="10424160" cy="38404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2500" b="1">
                <a:solidFill>
                  <a:srgbClr val="0D2A45"/>
                </a:solidFill>
                <a:latin typeface="Arial"/>
              </a:rPr>
              <a:t>Agro and greenhouse block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1016" y="658368"/>
            <a:ext cx="10424160" cy="2377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1300" b="0">
                <a:solidFill>
                  <a:srgbClr val="52616B"/>
                </a:solidFill>
                <a:latin typeface="Arial"/>
              </a:rPr>
              <a:t>Early economic line around water, storage and processing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47686" y="4052759"/>
            <a:ext cx="624505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5D8B3E"/>
                </a:solidFill>
                <a:latin typeface="Arial"/>
              </a:rPr>
              <a:t>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2716" y="4212803"/>
            <a:ext cx="1322442" cy="52937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greenhouses, fields, grain elevator, flour mill, feed plant and carton-packaging plant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47686" y="4771885"/>
            <a:ext cx="505075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5D8B3E"/>
                </a:solidFill>
                <a:latin typeface="Arial"/>
              </a:rPr>
              <a:t>TASK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33143" y="4923034"/>
            <a:ext cx="1395456" cy="52937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launch early operations and create users of water, energy and logistics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48929" y="5520524"/>
            <a:ext cx="517899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5D8B3E"/>
                </a:solidFill>
                <a:latin typeface="Arial"/>
              </a:rPr>
              <a:t>EFFECT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47686" y="5678429"/>
            <a:ext cx="1475025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support for agro-processing, regional markets and early site economy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" y="6464808"/>
            <a:ext cx="9875520" cy="16459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50" b="1">
                <a:solidFill>
                  <a:srgbClr val="52616B"/>
                </a:solidFill>
                <a:latin typeface="Arial"/>
              </a:rPr>
              <a:t>JSC “TIC “TEMIRLAN-OIL”  |  FEZ “MAIMAK”  |  PROPOSED DEVELOPMENT MODEL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84280" y="6446520"/>
            <a:ext cx="502920" cy="228600"/>
          </a:xfrm>
          <a:prstGeom prst="rect">
            <a:avLst/>
          </a:prstGeom>
          <a:noFill/>
        </p:spPr>
        <p:txBody>
          <a:bodyPr wrap="none" lIns="36576" tIns="18288" rIns="36576" bIns="18288">
            <a:spAutoFit/>
          </a:bodyPr>
          <a:lstStyle/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r>
              <a:rPr lang="ru-RU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 logic: parallel refinery preparation and phased territorial development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05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 design proceeds in parallel with early territorial development; capital-intensive scale-up is allowed only after key conditions are confirmed</a:t>
            </a:r>
            <a:endParaRPr lang="en-US" sz="1050" dirty="0"/>
          </a:p>
        </p:txBody>
      </p:sp>
      <p:pic>
        <p:nvPicPr>
          <p:cNvPr id="5" name="Image 0" descr="/mnt/data/wide_clean_infographic_illustration_concept_diag_batch_2.png"/>
          <p:cNvPicPr>
            <a:picLocks noChangeAspect="1"/>
          </p:cNvPicPr>
          <p:nvPr/>
        </p:nvPicPr>
        <p:blipFill>
          <a:blip r:embed="rId3"/>
          <a:srcRect t="26834" b="26833"/>
          <a:stretch/>
        </p:blipFill>
        <p:spPr>
          <a:xfrm>
            <a:off x="576072" y="1143000"/>
            <a:ext cx="11045952" cy="28803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6072" y="1074068"/>
            <a:ext cx="11045952" cy="2880360"/>
          </a:xfrm>
          <a:prstGeom prst="rect">
            <a:avLst/>
          </a:prstGeom>
          <a:solidFill>
            <a:srgbClr val="FFFFFF">
              <a:alpha val="2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dirty="0"/>
          </a:p>
        </p:txBody>
      </p:sp>
      <p:sp>
        <p:nvSpPr>
          <p:cNvPr id="7" name="Shape 4"/>
          <p:cNvSpPr/>
          <p:nvPr/>
        </p:nvSpPr>
        <p:spPr>
          <a:xfrm>
            <a:off x="1079168" y="1490472"/>
            <a:ext cx="530352" cy="530352"/>
          </a:xfrm>
          <a:prstGeom prst="ellipse">
            <a:avLst/>
          </a:prstGeom>
          <a:solidFill>
            <a:srgbClr val="277F79"/>
          </a:solidFill>
          <a:ln w="1778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1079168" y="1699377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99058" y="2066544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and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2840970" y="1521773"/>
            <a:ext cx="530352" cy="530352"/>
          </a:xfrm>
          <a:prstGeom prst="ellipse">
            <a:avLst/>
          </a:prstGeom>
          <a:solidFill>
            <a:srgbClr val="3276B1"/>
          </a:solidFill>
          <a:ln w="1778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8"/>
          <p:cNvSpPr/>
          <p:nvPr/>
        </p:nvSpPr>
        <p:spPr>
          <a:xfrm>
            <a:off x="2840970" y="1719424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2275493" y="2102416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and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warehouses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4576396" y="1517904"/>
            <a:ext cx="530352" cy="530352"/>
          </a:xfrm>
          <a:prstGeom prst="ellipse">
            <a:avLst/>
          </a:prstGeom>
          <a:solidFill>
            <a:srgbClr val="102A43"/>
          </a:solidFill>
          <a:ln w="1778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4599784" y="1737360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3756821" y="2048256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6117512" y="1521773"/>
            <a:ext cx="530352" cy="530352"/>
          </a:xfrm>
          <a:prstGeom prst="ellipse">
            <a:avLst/>
          </a:prstGeom>
          <a:solidFill>
            <a:srgbClr val="D7A23A"/>
          </a:solidFill>
          <a:ln w="1778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4"/>
          <p:cNvSpPr/>
          <p:nvPr/>
        </p:nvSpPr>
        <p:spPr>
          <a:xfrm>
            <a:off x="6126480" y="1738767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5600348" y="1981787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7537206" y="1526345"/>
            <a:ext cx="530352" cy="530352"/>
          </a:xfrm>
          <a:prstGeom prst="ellipse">
            <a:avLst/>
          </a:prstGeom>
          <a:solidFill>
            <a:srgbClr val="C7182B"/>
          </a:solidFill>
          <a:ln w="1778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7537206" y="1747559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7023032" y="2037706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9455336" y="1508760"/>
            <a:ext cx="530352" cy="530352"/>
          </a:xfrm>
          <a:prstGeom prst="ellipse">
            <a:avLst/>
          </a:prstGeom>
          <a:solidFill>
            <a:srgbClr val="153A5B"/>
          </a:solidFill>
          <a:ln w="1778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20"/>
          <p:cNvSpPr/>
          <p:nvPr/>
        </p:nvSpPr>
        <p:spPr>
          <a:xfrm>
            <a:off x="9455336" y="1728920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8791956" y="2007812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corridor</a:t>
            </a:r>
            <a:endParaRPr lang="en-US" sz="850" dirty="0"/>
          </a:p>
        </p:txBody>
      </p:sp>
      <p:sp>
        <p:nvSpPr>
          <p:cNvPr id="25" name="Shape 22"/>
          <p:cNvSpPr/>
          <p:nvPr/>
        </p:nvSpPr>
        <p:spPr>
          <a:xfrm>
            <a:off x="685800" y="4370832"/>
            <a:ext cx="5321808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832" y="4617720"/>
            <a:ext cx="365760" cy="365760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1481328" y="4553712"/>
            <a:ext cx="4069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 track — parallel preparation</a:t>
            </a:r>
            <a:endParaRPr lang="en-US" sz="1400" dirty="0"/>
          </a:p>
        </p:txBody>
      </p:sp>
      <p:sp>
        <p:nvSpPr>
          <p:cNvPr id="28" name="Text 24"/>
          <p:cNvSpPr/>
          <p:nvPr/>
        </p:nvSpPr>
        <p:spPr>
          <a:xfrm>
            <a:off x="1481328" y="4901184"/>
            <a:ext cx="4114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6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master plan → feasibility study → design → crude and offtake → EPC / equipment → permits → investment decision</a:t>
            </a:r>
            <a:endParaRPr lang="en-US" sz="1060" dirty="0"/>
          </a:p>
        </p:txBody>
      </p:sp>
      <p:sp>
        <p:nvSpPr>
          <p:cNvPr id="29" name="Shape 25"/>
          <p:cNvSpPr/>
          <p:nvPr/>
        </p:nvSpPr>
        <p:spPr>
          <a:xfrm>
            <a:off x="6217920" y="4370832"/>
            <a:ext cx="5321808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3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3952" y="4617720"/>
            <a:ext cx="365760" cy="36576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7022592" y="4553712"/>
            <a:ext cx="4069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Territorial track — demand validation</a:t>
            </a:r>
            <a:endParaRPr lang="en-US" sz="1400" dirty="0"/>
          </a:p>
        </p:txBody>
      </p:sp>
      <p:sp>
        <p:nvSpPr>
          <p:cNvPr id="32" name="Text 27"/>
          <p:cNvSpPr/>
          <p:nvPr/>
        </p:nvSpPr>
        <p:spPr>
          <a:xfrm>
            <a:off x="7022592" y="4901184"/>
            <a:ext cx="4114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6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→ agro / storage → services → residents → engineering modules → site economy</a:t>
            </a:r>
            <a:endParaRPr lang="en-US" sz="1060" dirty="0"/>
          </a:p>
        </p:txBody>
      </p:sp>
      <p:sp>
        <p:nvSpPr>
          <p:cNvPr id="33" name="Text 28"/>
          <p:cNvSpPr/>
          <p:nvPr/>
        </p:nvSpPr>
        <p:spPr>
          <a:xfrm>
            <a:off x="512064" y="6327648"/>
            <a:ext cx="108813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i="1" dirty="0">
                <a:solidFill>
                  <a:srgbClr val="89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logic: early contours activate the territory, but do not replace the refinery.</a:t>
            </a:r>
            <a:endParaRPr lang="en-US" sz="67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14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contour: water, land and economic launch of the territory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ru-RU" sz="11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water contour is proposed as the first confirmable stage of practical site development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694944" y="1243584"/>
            <a:ext cx="3063240" cy="4407408"/>
          </a:xfrm>
          <a:prstGeom prst="roundRect">
            <a:avLst>
              <a:gd name="adj" fmla="val 1791"/>
            </a:avLst>
          </a:prstGeom>
          <a:solidFill>
            <a:srgbClr val="E2F1EF"/>
          </a:solidFill>
          <a:ln w="12700">
            <a:solidFill>
              <a:srgbClr val="277F79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" y="1627632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162763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5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must be confirmed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87552" y="2267712"/>
            <a:ext cx="2331720" cy="2103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regime for water use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 rate, quality and seasonality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of water lifting and distribution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confirmed use case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absence of blocking restrictions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315968" y="1243584"/>
            <a:ext cx="3438144" cy="4407408"/>
          </a:xfrm>
          <a:prstGeom prst="roundRect">
            <a:avLst>
              <a:gd name="adj" fmla="val 1596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17720" y="1627632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285232" y="1627632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water enables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4617720" y="2267712"/>
            <a:ext cx="2697480" cy="2103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irrigation and pilot agro-operations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feed, storage and agricultural logistics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construction water contour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for pipes, pumps and maintenance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support for the project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8275320" y="1243584"/>
            <a:ext cx="2944368" cy="4407408"/>
          </a:xfrm>
          <a:prstGeom prst="roundRect">
            <a:avLst>
              <a:gd name="adj" fmla="val 1863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0"/>
          <p:cNvSpPr/>
          <p:nvPr/>
        </p:nvSpPr>
        <p:spPr>
          <a:xfrm>
            <a:off x="8613648" y="1591056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1100" b="1" kern="0" spc="70" dirty="0">
                <a:solidFill>
                  <a:srgbClr val="D7A2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Limitations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8668512" y="2212848"/>
            <a:ext cx="2148840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04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excess capacity without utilization</a:t>
            </a:r>
            <a:endParaRPr lang="en-US" sz="1040" dirty="0"/>
          </a:p>
          <a:p>
            <a:pPr marL="152400" indent="-152400">
              <a:buSzPct val="100000"/>
              <a:buChar char="•"/>
            </a:pPr>
            <a:r>
              <a:rPr lang="en-US" sz="104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the agro block into a separate strategy</a:t>
            </a:r>
            <a:endParaRPr lang="en-US" sz="1040" dirty="0"/>
          </a:p>
          <a:p>
            <a:pPr marL="152400" indent="-152400">
              <a:buSzPct val="100000"/>
              <a:buChar char="•"/>
            </a:pPr>
            <a:r>
              <a:rPr lang="en-US" sz="104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mix refinery financing with the water-agro pilot</a:t>
            </a:r>
            <a:endParaRPr lang="en-US" sz="1040" dirty="0"/>
          </a:p>
          <a:p>
            <a:pPr marL="152400" indent="-152400">
              <a:buSzPct val="100000"/>
              <a:buChar char="•"/>
            </a:pPr>
            <a:r>
              <a:rPr lang="en-US" sz="104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promise impact before water and economics are verified</a:t>
            </a:r>
            <a:endParaRPr lang="en-US" sz="1040" dirty="0"/>
          </a:p>
        </p:txBody>
      </p:sp>
      <p:sp>
        <p:nvSpPr>
          <p:cNvPr id="16" name="Shape 12"/>
          <p:cNvSpPr/>
          <p:nvPr/>
        </p:nvSpPr>
        <p:spPr>
          <a:xfrm>
            <a:off x="1417320" y="5852160"/>
            <a:ext cx="9345168" cy="29260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3"/>
          <p:cNvSpPr/>
          <p:nvPr/>
        </p:nvSpPr>
        <p:spPr>
          <a:xfrm>
            <a:off x="1664208" y="5916168"/>
            <a:ext cx="882396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algn="ctr"/>
            <a:r>
              <a:rPr lang="ru-RU" sz="8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90-day outcome: confirmed water base, legal water-use scheme, pilot-project economics and list of potential partners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15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1700" b="1" dirty="0"/>
              <a:t>Early economic contour: validation of demand, logistics and operational readiness</a:t>
            </a:r>
            <a:endParaRPr lang="en-US" sz="1700" b="1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11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first-stage objective is to confirm demand, launch initial economic operations and prepare the territory for major construction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2304288" y="3072384"/>
            <a:ext cx="420624" cy="0"/>
          </a:xfrm>
          <a:prstGeom prst="line">
            <a:avLst/>
          </a:prstGeom>
          <a:noFill/>
          <a:ln w="20320">
            <a:solidFill>
              <a:srgbClr val="93A1A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1280160" y="2066544"/>
            <a:ext cx="822960" cy="822960"/>
          </a:xfrm>
          <a:prstGeom prst="ellipse">
            <a:avLst/>
          </a:prstGeom>
          <a:solidFill>
            <a:srgbClr val="277F79"/>
          </a:solidFill>
          <a:ln w="12700">
            <a:solidFill>
              <a:srgbClr val="277F79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8760" y="2295144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49808" y="3154680"/>
            <a:ext cx="1874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and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 pilot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95528" y="3840480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96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grain elevator, flour mill, feed production, storage, transshipment, commercial-model testing</a:t>
            </a:r>
            <a:endParaRPr lang="en-US" sz="960" dirty="0"/>
          </a:p>
        </p:txBody>
      </p:sp>
      <p:sp>
        <p:nvSpPr>
          <p:cNvPr id="10" name="Shape 7"/>
          <p:cNvSpPr/>
          <p:nvPr/>
        </p:nvSpPr>
        <p:spPr>
          <a:xfrm>
            <a:off x="4370832" y="3072384"/>
            <a:ext cx="420624" cy="0"/>
          </a:xfrm>
          <a:prstGeom prst="line">
            <a:avLst/>
          </a:prstGeom>
          <a:noFill/>
          <a:ln w="20320">
            <a:solidFill>
              <a:srgbClr val="93A1A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1" name="Shape 8"/>
          <p:cNvSpPr/>
          <p:nvPr/>
        </p:nvSpPr>
        <p:spPr>
          <a:xfrm>
            <a:off x="3346704" y="2066544"/>
            <a:ext cx="822960" cy="822960"/>
          </a:xfrm>
          <a:prstGeom prst="ellipse">
            <a:avLst/>
          </a:prstGeom>
          <a:solidFill>
            <a:srgbClr val="3276B1"/>
          </a:solidFill>
          <a:ln w="12700">
            <a:solidFill>
              <a:srgbClr val="3276B1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5304" y="2295144"/>
            <a:ext cx="365760" cy="3657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816352" y="3154680"/>
            <a:ext cx="1874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2862072" y="3840480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workshops, spare parts, machinery, warehouse contour</a:t>
            </a:r>
            <a:endParaRPr lang="en-US" sz="960" dirty="0"/>
          </a:p>
        </p:txBody>
      </p:sp>
      <p:sp>
        <p:nvSpPr>
          <p:cNvPr id="15" name="Shape 11"/>
          <p:cNvSpPr/>
          <p:nvPr/>
        </p:nvSpPr>
        <p:spPr>
          <a:xfrm>
            <a:off x="6437376" y="3072384"/>
            <a:ext cx="420624" cy="0"/>
          </a:xfrm>
          <a:prstGeom prst="line">
            <a:avLst/>
          </a:prstGeom>
          <a:noFill/>
          <a:ln w="20320">
            <a:solidFill>
              <a:srgbClr val="93A1A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6" name="Shape 12"/>
          <p:cNvSpPr/>
          <p:nvPr/>
        </p:nvSpPr>
        <p:spPr>
          <a:xfrm>
            <a:off x="5413248" y="2066544"/>
            <a:ext cx="822960" cy="822960"/>
          </a:xfrm>
          <a:prstGeom prst="ellipse">
            <a:avLst/>
          </a:prstGeom>
          <a:solidFill>
            <a:srgbClr val="D7A23A"/>
          </a:solidFill>
          <a:ln w="12700">
            <a:solidFill>
              <a:srgbClr val="D7A23A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1848" y="2295144"/>
            <a:ext cx="365760" cy="36576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882896" y="3154680"/>
            <a:ext cx="1874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4928616" y="3840480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steel structures, precast concrete, pipes, simple processing</a:t>
            </a:r>
            <a:endParaRPr lang="en-US" sz="960" dirty="0"/>
          </a:p>
        </p:txBody>
      </p:sp>
      <p:sp>
        <p:nvSpPr>
          <p:cNvPr id="20" name="Shape 15"/>
          <p:cNvSpPr/>
          <p:nvPr/>
        </p:nvSpPr>
        <p:spPr>
          <a:xfrm>
            <a:off x="8503920" y="3072384"/>
            <a:ext cx="420624" cy="0"/>
          </a:xfrm>
          <a:prstGeom prst="line">
            <a:avLst/>
          </a:prstGeom>
          <a:noFill/>
          <a:ln w="20320">
            <a:solidFill>
              <a:srgbClr val="93A1A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1" name="Shape 16"/>
          <p:cNvSpPr/>
          <p:nvPr/>
        </p:nvSpPr>
        <p:spPr>
          <a:xfrm>
            <a:off x="7479792" y="2066544"/>
            <a:ext cx="822960" cy="822960"/>
          </a:xfrm>
          <a:prstGeom prst="ellipse">
            <a:avLst/>
          </a:prstGeom>
          <a:solidFill>
            <a:srgbClr val="C7182B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08392" y="2295144"/>
            <a:ext cx="365760" cy="36576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949440" y="3154680"/>
            <a:ext cx="1874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Modular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networks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6995160" y="3840480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power, water, wastewater, fire reserve, communications</a:t>
            </a:r>
            <a:endParaRPr lang="en-US" sz="960" dirty="0"/>
          </a:p>
        </p:txBody>
      </p:sp>
      <p:sp>
        <p:nvSpPr>
          <p:cNvPr id="25" name="Shape 19"/>
          <p:cNvSpPr/>
          <p:nvPr/>
        </p:nvSpPr>
        <p:spPr>
          <a:xfrm>
            <a:off x="9546336" y="2066544"/>
            <a:ext cx="822960" cy="822960"/>
          </a:xfrm>
          <a:prstGeom prst="ellipse">
            <a:avLst/>
          </a:prstGeom>
          <a:solidFill>
            <a:srgbClr val="5C8D59"/>
          </a:solidFill>
          <a:ln w="12700">
            <a:solidFill>
              <a:srgbClr val="5C8D59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74936" y="2295144"/>
            <a:ext cx="365760" cy="36576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015984" y="3154680"/>
            <a:ext cx="1874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Residents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JVs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9061704" y="3840480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partners, leases, joint ventures, localization</a:t>
            </a:r>
            <a:endParaRPr lang="en-US" sz="960" dirty="0"/>
          </a:p>
        </p:txBody>
      </p:sp>
      <p:sp>
        <p:nvSpPr>
          <p:cNvPr id="29" name="Shape 22"/>
          <p:cNvSpPr/>
          <p:nvPr/>
        </p:nvSpPr>
        <p:spPr>
          <a:xfrm>
            <a:off x="1024128" y="5029200"/>
            <a:ext cx="10104120" cy="658368"/>
          </a:xfrm>
          <a:prstGeom prst="roundRect">
            <a:avLst>
              <a:gd name="adj" fmla="val 8333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3"/>
          <p:cNvSpPr/>
          <p:nvPr/>
        </p:nvSpPr>
        <p:spPr>
          <a:xfrm>
            <a:off x="1353312" y="5212080"/>
            <a:ext cx="9418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criterion: each contour must confirm real demand, repeatable operations and a positive contribution to preparing the FEZ for the refinery launch.</a:t>
            </a:r>
            <a:endParaRPr lang="en-US" sz="115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16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Refinery: strategic core and parallel project line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stages do not delay the refinery — they reduce construction risk and improve project quality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1143000" y="2788920"/>
            <a:ext cx="9893808" cy="0"/>
          </a:xfrm>
          <a:prstGeom prst="line">
            <a:avLst/>
          </a:prstGeom>
          <a:noFill/>
          <a:ln w="508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932688" y="2404872"/>
            <a:ext cx="786384" cy="786384"/>
          </a:xfrm>
          <a:prstGeom prst="ellipse">
            <a:avLst/>
          </a:prstGeom>
          <a:solidFill>
            <a:srgbClr val="277F79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2615184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347472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Master plan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concept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384048" y="4096512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layout, feasibility study, logistics, input data</a:t>
            </a:r>
            <a:endParaRPr lang="en-US" sz="880" dirty="0"/>
          </a:p>
        </p:txBody>
      </p:sp>
      <p:sp>
        <p:nvSpPr>
          <p:cNvPr id="10" name="Shape 7"/>
          <p:cNvSpPr/>
          <p:nvPr/>
        </p:nvSpPr>
        <p:spPr>
          <a:xfrm>
            <a:off x="3264408" y="2404872"/>
            <a:ext cx="786384" cy="786384"/>
          </a:xfrm>
          <a:prstGeom prst="ellipse">
            <a:avLst/>
          </a:prstGeom>
          <a:solidFill>
            <a:srgbClr val="3276B1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74720" y="2615184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880360" y="347472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Crude supply and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pipeline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2715768" y="4096512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connection, supplies, storage tanks, supply route</a:t>
            </a:r>
            <a:endParaRPr lang="en-US" sz="880" dirty="0"/>
          </a:p>
        </p:txBody>
      </p:sp>
      <p:sp>
        <p:nvSpPr>
          <p:cNvPr id="14" name="Shape 10"/>
          <p:cNvSpPr/>
          <p:nvPr/>
        </p:nvSpPr>
        <p:spPr>
          <a:xfrm>
            <a:off x="5596128" y="2404872"/>
            <a:ext cx="786384" cy="786384"/>
          </a:xfrm>
          <a:prstGeom prst="ellipse">
            <a:avLst/>
          </a:prstGeom>
          <a:solidFill>
            <a:srgbClr val="D7A23A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06440" y="2615184"/>
            <a:ext cx="365760" cy="3657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212080" y="347472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and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permits</a:t>
            </a:r>
            <a:endParaRPr lang="en-US" sz="1150" dirty="0"/>
          </a:p>
        </p:txBody>
      </p:sp>
      <p:sp>
        <p:nvSpPr>
          <p:cNvPr id="17" name="Text 12"/>
          <p:cNvSpPr/>
          <p:nvPr/>
        </p:nvSpPr>
        <p:spPr>
          <a:xfrm>
            <a:off x="5047488" y="4096512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ru-RU" sz="88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documentation, industrial and environmental safety, state expert review</a:t>
            </a:r>
            <a:endParaRPr lang="en-US" sz="880" dirty="0"/>
          </a:p>
        </p:txBody>
      </p:sp>
      <p:sp>
        <p:nvSpPr>
          <p:cNvPr id="18" name="Shape 13"/>
          <p:cNvSpPr/>
          <p:nvPr/>
        </p:nvSpPr>
        <p:spPr>
          <a:xfrm>
            <a:off x="7927848" y="2404872"/>
            <a:ext cx="786384" cy="786384"/>
          </a:xfrm>
          <a:prstGeom prst="ellipse">
            <a:avLst/>
          </a:prstGeom>
          <a:solidFill>
            <a:srgbClr val="C7182B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8160" y="2615184"/>
            <a:ext cx="365760" cy="365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3800" y="347472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ru-RU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Design, procurement and construction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7379208" y="4096512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88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contracting of designers, contract preparation, equipment supply and construction management</a:t>
            </a:r>
            <a:endParaRPr lang="en-US" sz="880" dirty="0"/>
          </a:p>
        </p:txBody>
      </p:sp>
      <p:sp>
        <p:nvSpPr>
          <p:cNvPr id="22" name="Shape 16"/>
          <p:cNvSpPr/>
          <p:nvPr/>
        </p:nvSpPr>
        <p:spPr>
          <a:xfrm>
            <a:off x="10259568" y="2404872"/>
            <a:ext cx="786384" cy="786384"/>
          </a:xfrm>
          <a:prstGeom prst="ellipse">
            <a:avLst/>
          </a:prstGeom>
          <a:solidFill>
            <a:srgbClr val="5C8D59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69880" y="2615184"/>
            <a:ext cx="365760" cy="36576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9875520" y="347472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Commissioning and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</a:t>
            </a:r>
            <a:endParaRPr lang="en-US" sz="1150" dirty="0"/>
          </a:p>
        </p:txBody>
      </p:sp>
      <p:sp>
        <p:nvSpPr>
          <p:cNvPr id="25" name="Text 18"/>
          <p:cNvSpPr/>
          <p:nvPr/>
        </p:nvSpPr>
        <p:spPr>
          <a:xfrm>
            <a:off x="9710928" y="4096512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88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commissioning, personnel training, start-up and support</a:t>
            </a:r>
            <a:endParaRPr lang="en-US" sz="880" dirty="0"/>
          </a:p>
        </p:txBody>
      </p:sp>
      <p:sp>
        <p:nvSpPr>
          <p:cNvPr id="26" name="Shape 19"/>
          <p:cNvSpPr/>
          <p:nvPr/>
        </p:nvSpPr>
        <p:spPr>
          <a:xfrm>
            <a:off x="749808" y="1152144"/>
            <a:ext cx="10771632" cy="713232"/>
          </a:xfrm>
          <a:prstGeom prst="roundRect">
            <a:avLst>
              <a:gd name="adj" fmla="val 7692"/>
            </a:avLst>
          </a:prstGeom>
          <a:solidFill>
            <a:srgbClr val="F8E8EA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0"/>
          <p:cNvSpPr/>
          <p:nvPr/>
        </p:nvSpPr>
        <p:spPr>
          <a:xfrm>
            <a:off x="1024128" y="1371600"/>
            <a:ext cx="102138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Principle: refinery design and preparation start from the first stage, while capital-intensive construction begins only after crude supply, market, financing and permitting pathway are confirmed.</a:t>
            </a:r>
            <a:endParaRPr lang="en-US" sz="1150" dirty="0"/>
          </a:p>
        </p:txBody>
      </p:sp>
      <p:sp>
        <p:nvSpPr>
          <p:cNvPr id="28" name="Shape 21"/>
          <p:cNvSpPr/>
          <p:nvPr/>
        </p:nvSpPr>
        <p:spPr>
          <a:xfrm>
            <a:off x="1261872" y="5303520"/>
            <a:ext cx="9619488" cy="438912"/>
          </a:xfrm>
          <a:prstGeom prst="roundRect">
            <a:avLst>
              <a:gd name="adj" fmla="val 12500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2"/>
          <p:cNvSpPr/>
          <p:nvPr/>
        </p:nvSpPr>
        <p:spPr>
          <a:xfrm>
            <a:off x="1536192" y="5431536"/>
            <a:ext cx="90708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refinery project roadmap remains the core engineering framework; the new FEZ model adds early site economics and risk management.</a:t>
            </a:r>
            <a:endParaRPr lang="en-US" sz="880" dirty="0"/>
          </a:p>
        </p:txBody>
      </p:sp>
      <p:sp>
        <p:nvSpPr>
          <p:cNvPr id="3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17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2200" b="1" dirty="0"/>
              <a:t>Organizational architecture: separation of roles and responsibilities</a:t>
            </a:r>
            <a:endParaRPr lang="en-US" sz="2200" b="1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1120" dirty="0">
                <a:solidFill>
                  <a:schemeClr val="bg1">
                    <a:lumMod val="50000"/>
                  </a:schemeClr>
                </a:solidFill>
              </a:rPr>
              <a:t>JSC “TIC “Temirlan-Oil” retains strategic control over the project, land contour and overall coordination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4096512" y="1234440"/>
            <a:ext cx="4023360" cy="914400"/>
          </a:xfrm>
          <a:prstGeom prst="roundRect">
            <a:avLst>
              <a:gd name="adj" fmla="val 6000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6552" y="1472184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956048" y="1389888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JSC “TIC “Temirlan-Oil”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4919472" y="16916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860" dirty="0">
                <a:solidFill>
                  <a:srgbClr val="D7E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control, land, project coordination</a:t>
            </a:r>
            <a:endParaRPr lang="en-US" sz="860" dirty="0"/>
          </a:p>
        </p:txBody>
      </p:sp>
      <p:sp>
        <p:nvSpPr>
          <p:cNvPr id="10" name="Shape 7"/>
          <p:cNvSpPr/>
          <p:nvPr/>
        </p:nvSpPr>
        <p:spPr>
          <a:xfrm>
            <a:off x="6108191" y="2148840"/>
            <a:ext cx="846523" cy="604559"/>
          </a:xfrm>
          <a:prstGeom prst="line">
            <a:avLst/>
          </a:prstGeom>
          <a:noFill/>
          <a:ln w="17780">
            <a:solidFill>
              <a:srgbClr val="AEB8C2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1" name="Shape 8"/>
          <p:cNvSpPr/>
          <p:nvPr/>
        </p:nvSpPr>
        <p:spPr>
          <a:xfrm flipH="1">
            <a:off x="4416552" y="2148840"/>
            <a:ext cx="1691640" cy="630936"/>
          </a:xfrm>
          <a:prstGeom prst="line">
            <a:avLst/>
          </a:prstGeom>
          <a:noFill/>
          <a:ln w="17780">
            <a:solidFill>
              <a:srgbClr val="AEB8C2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2" name="Shape 9"/>
          <p:cNvSpPr/>
          <p:nvPr/>
        </p:nvSpPr>
        <p:spPr>
          <a:xfrm>
            <a:off x="6108192" y="2148840"/>
            <a:ext cx="3998976" cy="610538"/>
          </a:xfrm>
          <a:prstGeom prst="line">
            <a:avLst/>
          </a:prstGeom>
          <a:noFill/>
          <a:ln w="17780">
            <a:solidFill>
              <a:srgbClr val="AEB8C2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3" name="Shape 10"/>
          <p:cNvSpPr/>
          <p:nvPr/>
        </p:nvSpPr>
        <p:spPr>
          <a:xfrm>
            <a:off x="6083807" y="2148840"/>
            <a:ext cx="0" cy="2651760"/>
          </a:xfrm>
          <a:prstGeom prst="line">
            <a:avLst/>
          </a:prstGeom>
          <a:noFill/>
          <a:ln w="17780">
            <a:solidFill>
              <a:srgbClr val="AEB8C2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4" name="Shape 11"/>
          <p:cNvSpPr/>
          <p:nvPr/>
        </p:nvSpPr>
        <p:spPr>
          <a:xfrm>
            <a:off x="822960" y="2816352"/>
            <a:ext cx="2139696" cy="1481328"/>
          </a:xfrm>
          <a:prstGeom prst="roundRect">
            <a:avLst>
              <a:gd name="adj" fmla="val 3704"/>
            </a:avLst>
          </a:prstGeom>
          <a:solidFill>
            <a:srgbClr val="E2F1EF"/>
          </a:solidFill>
          <a:ln w="12700">
            <a:solidFill>
              <a:srgbClr val="277F79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264" y="2999232"/>
            <a:ext cx="292608" cy="29260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325880" y="2980944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contour</a:t>
            </a:r>
            <a:endParaRPr lang="en-US" sz="1080" dirty="0"/>
          </a:p>
        </p:txBody>
      </p:sp>
      <p:sp>
        <p:nvSpPr>
          <p:cNvPr id="17" name="Text 13"/>
          <p:cNvSpPr/>
          <p:nvPr/>
        </p:nvSpPr>
        <p:spPr>
          <a:xfrm>
            <a:off x="1005840" y="3401568"/>
            <a:ext cx="1773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intake, networks, connections, operation</a:t>
            </a:r>
            <a:endParaRPr lang="en-US" sz="840" dirty="0"/>
          </a:p>
        </p:txBody>
      </p:sp>
      <p:sp>
        <p:nvSpPr>
          <p:cNvPr id="18" name="Shape 14"/>
          <p:cNvSpPr/>
          <p:nvPr/>
        </p:nvSpPr>
        <p:spPr>
          <a:xfrm>
            <a:off x="3246120" y="2816352"/>
            <a:ext cx="2139696" cy="1481328"/>
          </a:xfrm>
          <a:prstGeom prst="roundRect">
            <a:avLst>
              <a:gd name="adj" fmla="val 3704"/>
            </a:avLst>
          </a:prstGeom>
          <a:solidFill>
            <a:srgbClr val="EAF2E7"/>
          </a:solidFill>
          <a:ln w="12700">
            <a:solidFill>
              <a:srgbClr val="5C8D59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92424" y="2999232"/>
            <a:ext cx="292608" cy="29260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3749040" y="2980944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Agro / logistics</a:t>
            </a:r>
            <a:endParaRPr lang="en-US" sz="1080" dirty="0"/>
          </a:p>
        </p:txBody>
      </p:sp>
      <p:sp>
        <p:nvSpPr>
          <p:cNvPr id="21" name="Text 16"/>
          <p:cNvSpPr/>
          <p:nvPr/>
        </p:nvSpPr>
        <p:spPr>
          <a:xfrm>
            <a:off x="3429000" y="3401568"/>
            <a:ext cx="1773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storage, feed pilot, transshipment, warehouses</a:t>
            </a:r>
            <a:endParaRPr lang="en-US" sz="840" dirty="0"/>
          </a:p>
        </p:txBody>
      </p:sp>
      <p:sp>
        <p:nvSpPr>
          <p:cNvPr id="22" name="Shape 17"/>
          <p:cNvSpPr/>
          <p:nvPr/>
        </p:nvSpPr>
        <p:spPr>
          <a:xfrm>
            <a:off x="6355080" y="2799119"/>
            <a:ext cx="2139696" cy="1481328"/>
          </a:xfrm>
          <a:prstGeom prst="roundRect">
            <a:avLst>
              <a:gd name="adj" fmla="val 3704"/>
            </a:avLst>
          </a:prstGeom>
          <a:solidFill>
            <a:srgbClr val="F7EEDB"/>
          </a:solidFill>
          <a:ln w="12700">
            <a:solidFill>
              <a:srgbClr val="D7A23A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01384" y="2981999"/>
            <a:ext cx="292608" cy="29260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6858000" y="2963711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 networks</a:t>
            </a:r>
            <a:endParaRPr lang="en-US" sz="1080" dirty="0"/>
          </a:p>
        </p:txBody>
      </p:sp>
      <p:sp>
        <p:nvSpPr>
          <p:cNvPr id="25" name="Text 19"/>
          <p:cNvSpPr/>
          <p:nvPr/>
        </p:nvSpPr>
        <p:spPr>
          <a:xfrm>
            <a:off x="6537960" y="3384335"/>
            <a:ext cx="1773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power, wastewater, firewater, communications</a:t>
            </a:r>
            <a:endParaRPr lang="en-US" sz="840" dirty="0"/>
          </a:p>
        </p:txBody>
      </p:sp>
      <p:sp>
        <p:nvSpPr>
          <p:cNvPr id="26" name="Shape 20"/>
          <p:cNvSpPr/>
          <p:nvPr/>
        </p:nvSpPr>
        <p:spPr>
          <a:xfrm>
            <a:off x="9473184" y="2805098"/>
            <a:ext cx="2139696" cy="1481328"/>
          </a:xfrm>
          <a:prstGeom prst="roundRect">
            <a:avLst>
              <a:gd name="adj" fmla="val 3704"/>
            </a:avLst>
          </a:prstGeom>
          <a:solidFill>
            <a:srgbClr val="F8E8EA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19488" y="2987978"/>
            <a:ext cx="292608" cy="29260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976104" y="2969690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 project company</a:t>
            </a:r>
            <a:endParaRPr lang="en-US" sz="1080" dirty="0"/>
          </a:p>
        </p:txBody>
      </p:sp>
      <p:sp>
        <p:nvSpPr>
          <p:cNvPr id="29" name="Text 22"/>
          <p:cNvSpPr/>
          <p:nvPr/>
        </p:nvSpPr>
        <p:spPr>
          <a:xfrm>
            <a:off x="9656064" y="3390314"/>
            <a:ext cx="1773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crude supply, EPC, financing, permits</a:t>
            </a:r>
            <a:endParaRPr lang="en-US" sz="840" dirty="0"/>
          </a:p>
        </p:txBody>
      </p:sp>
      <p:sp>
        <p:nvSpPr>
          <p:cNvPr id="30" name="Shape 23"/>
          <p:cNvSpPr/>
          <p:nvPr/>
        </p:nvSpPr>
        <p:spPr>
          <a:xfrm>
            <a:off x="4590288" y="4800600"/>
            <a:ext cx="3017520" cy="822960"/>
          </a:xfrm>
          <a:prstGeom prst="roundRect">
            <a:avLst>
              <a:gd name="adj" fmla="val 6667"/>
            </a:avLst>
          </a:prstGeom>
          <a:solidFill>
            <a:srgbClr val="EAF3FA"/>
          </a:solidFill>
          <a:ln w="12700">
            <a:solidFill>
              <a:srgbClr val="3276B1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6592" y="4983480"/>
            <a:ext cx="292608" cy="29260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5093208" y="4965192"/>
            <a:ext cx="23591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Joint ventures / residents</a:t>
            </a:r>
            <a:endParaRPr lang="en-US" sz="1080" dirty="0"/>
          </a:p>
        </p:txBody>
      </p:sp>
      <p:sp>
        <p:nvSpPr>
          <p:cNvPr id="33" name="Text 25"/>
          <p:cNvSpPr/>
          <p:nvPr/>
        </p:nvSpPr>
        <p:spPr>
          <a:xfrm>
            <a:off x="4754529" y="5248656"/>
            <a:ext cx="276219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localization, precast concrete, steel structures, packaging, fertilizers</a:t>
            </a:r>
            <a:endParaRPr lang="en-US" sz="800" dirty="0"/>
          </a:p>
        </p:txBody>
      </p:sp>
      <p:sp>
        <p:nvSpPr>
          <p:cNvPr id="34" name="Text 26"/>
          <p:cNvSpPr/>
          <p:nvPr/>
        </p:nvSpPr>
        <p:spPr>
          <a:xfrm>
            <a:off x="877824" y="5897880"/>
            <a:ext cx="10515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10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management is proposed through clear allocation of responsibility, specialized project structures and joint ventures with partners.</a:t>
            </a:r>
            <a:endParaRPr lang="en-US" sz="1050" dirty="0"/>
          </a:p>
        </p:txBody>
      </p:sp>
      <p:sp>
        <p:nvSpPr>
          <p:cNvPr id="3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18</a:t>
            </a:r>
            <a:endParaRPr lang="en-US"/>
          </a:p>
        </p:txBody>
      </p:sp>
      <p:sp>
        <p:nvSpPr>
          <p:cNvPr id="37" name="Shape 8">
            <a:extLst>
              <a:ext uri="{FF2B5EF4-FFF2-40B4-BE49-F238E27FC236}">
                <a16:creationId xmlns:a16="http://schemas.microsoft.com/office/drawing/2014/main" id="{538A2013-2F51-AE6C-9B1A-6D9DA70E3D36}"/>
              </a:ext>
            </a:extLst>
          </p:cNvPr>
          <p:cNvSpPr/>
          <p:nvPr/>
        </p:nvSpPr>
        <p:spPr>
          <a:xfrm flipH="1">
            <a:off x="2084832" y="2148840"/>
            <a:ext cx="3998975" cy="644652"/>
          </a:xfrm>
          <a:prstGeom prst="line">
            <a:avLst/>
          </a:prstGeom>
          <a:noFill/>
          <a:ln w="17780">
            <a:solidFill>
              <a:srgbClr val="AEB8C2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discipline: each transition must be justified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11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 to the next stage is allowed only after technical, legal, economic and financial readiness is confirmed.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667512" y="1389888"/>
            <a:ext cx="2505456" cy="4389120"/>
          </a:xfrm>
          <a:prstGeom prst="roundRect">
            <a:avLst>
              <a:gd name="adj" fmla="val 2190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667512" y="1389888"/>
            <a:ext cx="2505456" cy="576072"/>
          </a:xfrm>
          <a:prstGeom prst="rect">
            <a:avLst/>
          </a:prstGeom>
          <a:solidFill>
            <a:srgbClr val="277F79"/>
          </a:solidFill>
          <a:ln w="12700">
            <a:solidFill>
              <a:srgbClr val="277F7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804672" y="1572768"/>
            <a:ext cx="2231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 days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32104" y="2121408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algn="ctr"/>
            <a:r>
              <a:rPr lang="ru-RU" sz="10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the water and land contour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987552" y="2724912"/>
            <a:ext cx="185623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FontTx/>
              <a:buChar char="•"/>
            </a:pPr>
            <a:r>
              <a:rPr lang="ru-RU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water-base conclusion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opinion</a:t>
            </a:r>
            <a:endParaRPr lang="en-US" sz="900" dirty="0"/>
          </a:p>
          <a:p>
            <a:pPr marL="152400" indent="-152400">
              <a:buSzPct val="100000"/>
              <a:buFontTx/>
              <a:buChar char="•"/>
            </a:pPr>
            <a:r>
              <a:rPr lang="ru-RU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pilot-project economics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map</a:t>
            </a:r>
            <a:endParaRPr lang="en-US" sz="900" dirty="0"/>
          </a:p>
          <a:p>
            <a:pPr marL="152400" indent="-152400">
              <a:buSzPct val="100000"/>
              <a:buFontTx/>
              <a:buChar char="•"/>
            </a:pPr>
            <a:r>
              <a:rPr lang="ru-RU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decision to proceed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1078992" y="5074920"/>
            <a:ext cx="1682496" cy="310896"/>
          </a:xfrm>
          <a:prstGeom prst="roundRect">
            <a:avLst>
              <a:gd name="adj" fmla="val 17647"/>
            </a:avLst>
          </a:prstGeom>
          <a:solidFill>
            <a:srgbClr val="F8E8EA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1143000" y="5166360"/>
            <a:ext cx="15544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700" b="1" dirty="0">
                <a:solidFill>
                  <a:srgbClr val="C00000"/>
                </a:solidFill>
              </a:rPr>
              <a:t>CONTROL DECISION</a:t>
            </a:r>
            <a:endParaRPr lang="en-US" sz="700" b="1" dirty="0">
              <a:solidFill>
                <a:srgbClr val="C00000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520440" y="1389888"/>
            <a:ext cx="2505456" cy="4389120"/>
          </a:xfrm>
          <a:prstGeom prst="roundRect">
            <a:avLst>
              <a:gd name="adj" fmla="val 2190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3520440" y="1389888"/>
            <a:ext cx="2505456" cy="576072"/>
          </a:xfrm>
          <a:prstGeom prst="rect">
            <a:avLst/>
          </a:prstGeom>
          <a:solidFill>
            <a:srgbClr val="D7A23A"/>
          </a:solidFill>
          <a:ln w="12700">
            <a:solidFill>
              <a:srgbClr val="D7A2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3657600" y="1572768"/>
            <a:ext cx="2231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3–6 months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85032" y="2121408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algn="ctr"/>
            <a:r>
              <a:rPr lang="ru-RU" sz="10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 the partnership and organizational structure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840480" y="2724912"/>
            <a:ext cx="185623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FontTx/>
              <a:buChar char="•"/>
            </a:pPr>
            <a:r>
              <a:rPr lang="ru-RU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least two anchor partners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requirements</a:t>
            </a:r>
            <a:endParaRPr lang="en-US" sz="900" dirty="0"/>
          </a:p>
          <a:p>
            <a:pPr marL="152400" indent="-152400">
              <a:buSzPct val="100000"/>
              <a:buFontTx/>
              <a:buChar char="•"/>
            </a:pPr>
            <a:r>
              <a:rPr lang="ru-RU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project-company and JV model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initial economics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investor package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931920" y="5074920"/>
            <a:ext cx="1682496" cy="310896"/>
          </a:xfrm>
          <a:prstGeom prst="roundRect">
            <a:avLst>
              <a:gd name="adj" fmla="val 17647"/>
            </a:avLst>
          </a:prstGeom>
          <a:solidFill>
            <a:srgbClr val="F8E8EA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3995928" y="5166360"/>
            <a:ext cx="15544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700" b="1" dirty="0">
                <a:solidFill>
                  <a:srgbClr val="C00000"/>
                </a:solidFill>
              </a:rPr>
              <a:t>CONTROL DECISION</a:t>
            </a:r>
            <a:endParaRPr lang="en-US" sz="700" b="1" dirty="0">
              <a:solidFill>
                <a:srgbClr val="C00000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373368" y="1389888"/>
            <a:ext cx="2505456" cy="4389120"/>
          </a:xfrm>
          <a:prstGeom prst="roundRect">
            <a:avLst>
              <a:gd name="adj" fmla="val 2190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Shape 18"/>
          <p:cNvSpPr/>
          <p:nvPr/>
        </p:nvSpPr>
        <p:spPr>
          <a:xfrm>
            <a:off x="6373368" y="1389888"/>
            <a:ext cx="2505456" cy="576072"/>
          </a:xfrm>
          <a:prstGeom prst="rect">
            <a:avLst/>
          </a:prstGeom>
          <a:solidFill>
            <a:srgbClr val="3276B1"/>
          </a:solidFill>
          <a:ln w="12700">
            <a:solidFill>
              <a:srgbClr val="3276B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9"/>
          <p:cNvSpPr/>
          <p:nvPr/>
        </p:nvSpPr>
        <p:spPr>
          <a:xfrm>
            <a:off x="6510528" y="1572768"/>
            <a:ext cx="2231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6–12 months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537960" y="2121408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algn="ctr"/>
            <a:r>
              <a:rPr lang="ru-RU" sz="10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 for the infrastructure stage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693408" y="2724912"/>
            <a:ext cx="185623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module utilization</a:t>
            </a:r>
            <a:endParaRPr lang="en-US" sz="900" dirty="0"/>
          </a:p>
          <a:p>
            <a:pPr marL="152400" indent="-152400">
              <a:buSzPct val="100000"/>
              <a:buFontTx/>
              <a:buChar char="•"/>
            </a:pPr>
            <a:r>
              <a:rPr lang="ru-RU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CAPEX estimate for engineering infrastructure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 of financing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configuration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responsible operator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6784848" y="5074920"/>
            <a:ext cx="1682496" cy="310896"/>
          </a:xfrm>
          <a:prstGeom prst="roundRect">
            <a:avLst>
              <a:gd name="adj" fmla="val 17647"/>
            </a:avLst>
          </a:prstGeom>
          <a:solidFill>
            <a:srgbClr val="F8E8EA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3"/>
          <p:cNvSpPr/>
          <p:nvPr/>
        </p:nvSpPr>
        <p:spPr>
          <a:xfrm>
            <a:off x="6848856" y="5166360"/>
            <a:ext cx="15544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700" b="1" dirty="0">
                <a:solidFill>
                  <a:srgbClr val="C00000"/>
                </a:solidFill>
              </a:rPr>
              <a:t>CONTROL DECISION</a:t>
            </a:r>
            <a:endParaRPr lang="en-US" sz="700" b="1" dirty="0">
              <a:solidFill>
                <a:srgbClr val="C00000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226296" y="1389888"/>
            <a:ext cx="2505456" cy="4389120"/>
          </a:xfrm>
          <a:prstGeom prst="roundRect">
            <a:avLst>
              <a:gd name="adj" fmla="val 2190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7" name="Shape 25"/>
          <p:cNvSpPr/>
          <p:nvPr/>
        </p:nvSpPr>
        <p:spPr>
          <a:xfrm>
            <a:off x="9226296" y="1389888"/>
            <a:ext cx="2505456" cy="576072"/>
          </a:xfrm>
          <a:prstGeom prst="rect">
            <a:avLst/>
          </a:prstGeom>
          <a:solidFill>
            <a:srgbClr val="C7182B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6"/>
          <p:cNvSpPr/>
          <p:nvPr/>
        </p:nvSpPr>
        <p:spPr>
          <a:xfrm>
            <a:off x="9363456" y="1572768"/>
            <a:ext cx="2231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9–12 months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9390888" y="2121408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algn="ctr"/>
            <a:r>
              <a:rPr lang="ru-RU" sz="10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 for a refinery investment decision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9546336" y="2724912"/>
            <a:ext cx="185623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crude supply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offtake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structure</a:t>
            </a:r>
            <a:endParaRPr lang="en-US" sz="900" dirty="0"/>
          </a:p>
          <a:p>
            <a:pPr marL="152400" indent="-152400">
              <a:buSzPct val="100000"/>
              <a:buChar char="•"/>
            </a:pPr>
            <a:r>
              <a:rPr lang="en-US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permitting pathway</a:t>
            </a:r>
            <a:endParaRPr lang="en-US" sz="900" dirty="0"/>
          </a:p>
          <a:p>
            <a:pPr marL="152400" indent="-152400">
              <a:buSzPct val="100000"/>
              <a:buFontTx/>
              <a:buChar char="•"/>
            </a:pPr>
            <a:r>
              <a:rPr lang="ru-RU" sz="9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 for design, procurement and construction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9637776" y="5074920"/>
            <a:ext cx="1682496" cy="310896"/>
          </a:xfrm>
          <a:prstGeom prst="roundRect">
            <a:avLst>
              <a:gd name="adj" fmla="val 17647"/>
            </a:avLst>
          </a:prstGeom>
          <a:solidFill>
            <a:srgbClr val="F8E8EA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2" name="Text 30"/>
          <p:cNvSpPr/>
          <p:nvPr/>
        </p:nvSpPr>
        <p:spPr>
          <a:xfrm>
            <a:off x="9701784" y="5166360"/>
            <a:ext cx="15544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700" b="1" dirty="0">
                <a:solidFill>
                  <a:srgbClr val="C00000"/>
                </a:solidFill>
              </a:rPr>
              <a:t>CONTROL DECISION</a:t>
            </a:r>
            <a:endParaRPr lang="en-US" sz="700" b="1" dirty="0">
              <a:solidFill>
                <a:srgbClr val="C00000"/>
              </a:solidFill>
            </a:endParaRPr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19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Development Logic for FEZ “Maimak”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refinery remains the strategic core, while early contours prepare the territory for industrial scale-up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658368" y="1325880"/>
            <a:ext cx="3154680" cy="4407408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0120" y="1627632"/>
            <a:ext cx="438912" cy="4389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72768" y="1572768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1500" b="1" dirty="0"/>
              <a:t>What is proposed</a:t>
            </a:r>
            <a:endParaRPr lang="en-US" sz="1500" b="1" dirty="0"/>
          </a:p>
        </p:txBody>
      </p:sp>
      <p:sp>
        <p:nvSpPr>
          <p:cNvPr id="8" name="Text 5"/>
          <p:cNvSpPr/>
          <p:nvPr/>
        </p:nvSpPr>
        <p:spPr>
          <a:xfrm>
            <a:off x="932688" y="2331720"/>
            <a:ext cx="2514600" cy="2148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FontTx/>
              <a:buChar char="•"/>
            </a:pPr>
            <a:r>
              <a:rPr lang="ru-RU" sz="105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 the FEZ as an industrial and logistics platform, not as a single facility</a:t>
            </a:r>
            <a:endParaRPr lang="en-US" sz="1050" dirty="0"/>
          </a:p>
          <a:p>
            <a:pPr marL="152400" indent="-152400">
              <a:buSzPct val="100000"/>
              <a:buChar char="•"/>
            </a:pPr>
            <a:r>
              <a:rPr lang="en-US" sz="105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separate the parallel preparation of the refinery from early territorial development</a:t>
            </a:r>
            <a:endParaRPr lang="en-US" sz="1050" dirty="0"/>
          </a:p>
          <a:p>
            <a:pPr marL="152400" indent="-152400">
              <a:buSzPct val="100000"/>
              <a:buChar char="•"/>
            </a:pPr>
            <a:r>
              <a:rPr lang="en-US" sz="105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establish that scale-up is allowed only after resources, demand and financing are verified</a:t>
            </a:r>
            <a:endParaRPr lang="en-US" sz="1050" dirty="0"/>
          </a:p>
          <a:p>
            <a:pPr marL="152400" indent="-152400">
              <a:buSzPct val="100000"/>
              <a:buChar char="•"/>
            </a:pPr>
            <a:r>
              <a:rPr lang="en-US" sz="105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formulate a clear request to the state: coordination, permits and infrastructure support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206240" y="1325880"/>
            <a:ext cx="3611880" cy="4407408"/>
          </a:xfrm>
          <a:prstGeom prst="roundRect">
            <a:avLst>
              <a:gd name="adj" fmla="val 1519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4572000" y="160934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" dirty="0">
                <a:solidFill>
                  <a:srgbClr val="D7A2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formula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526280" y="2029968"/>
            <a:ext cx="297180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 — the core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contours — not a substitute,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preparation of the territory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new stage — only after demand, resources and financing are confirmed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736592" y="4800600"/>
            <a:ext cx="2542032" cy="438912"/>
          </a:xfrm>
          <a:prstGeom prst="roundRect">
            <a:avLst>
              <a:gd name="adj" fmla="val 14583"/>
            </a:avLst>
          </a:prstGeom>
          <a:solidFill>
            <a:srgbClr val="C7182B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0"/>
          <p:cNvSpPr/>
          <p:nvPr/>
        </p:nvSpPr>
        <p:spPr>
          <a:xfrm>
            <a:off x="4846320" y="4937760"/>
            <a:ext cx="232257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 FEZ development model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8211312" y="1325880"/>
            <a:ext cx="3310128" cy="4407408"/>
          </a:xfrm>
          <a:prstGeom prst="roundRect">
            <a:avLst>
              <a:gd name="adj" fmla="val 1657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03920" y="1627632"/>
            <a:ext cx="438912" cy="43891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9125712" y="164592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5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implementation principles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8503920" y="2331720"/>
            <a:ext cx="2606040" cy="2148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FontTx/>
              <a:buChar char="•"/>
            </a:pPr>
            <a:r>
              <a:rPr lang="ru-RU" sz="105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establish the refinery as the clear strategic core of the project</a:t>
            </a:r>
            <a:endParaRPr lang="en-US" sz="1050" dirty="0"/>
          </a:p>
          <a:p>
            <a:pPr marL="152400" indent="-152400">
              <a:buSzPct val="100000"/>
              <a:buFontTx/>
              <a:buChar char="•"/>
            </a:pPr>
            <a:r>
              <a:rPr lang="ru-RU" sz="105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 a functional territorial scheme followed by a professional master plan</a:t>
            </a:r>
            <a:endParaRPr lang="en-US" sz="1050" dirty="0"/>
          </a:p>
          <a:p>
            <a:pPr marL="152400" indent="-152400">
              <a:buSzPct val="100000"/>
              <a:buFontTx/>
              <a:buChar char="•"/>
            </a:pPr>
            <a:r>
              <a:rPr lang="ru-RU" sz="105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 a roadmap and readiness-confirmation criteria</a:t>
            </a:r>
            <a:endParaRPr lang="en-US" sz="1050" dirty="0"/>
          </a:p>
          <a:p>
            <a:pPr marL="152400" indent="-152400">
              <a:buSzPct val="100000"/>
              <a:buChar char="•"/>
            </a:pPr>
            <a:r>
              <a:rPr lang="en-US" sz="105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separate roles through project companies and partners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2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Roadmap: what should happen in the next 24 months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11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 on practical decisions, documents and interagency coordination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804672" y="1353312"/>
            <a:ext cx="1298448" cy="566928"/>
          </a:xfrm>
          <a:prstGeom prst="roundRect">
            <a:avLst>
              <a:gd name="adj" fmla="val 9677"/>
            </a:avLst>
          </a:prstGeom>
          <a:solidFill>
            <a:srgbClr val="277F79"/>
          </a:solidFill>
          <a:ln w="12700">
            <a:solidFill>
              <a:srgbClr val="277F7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96112" y="1536192"/>
            <a:ext cx="11155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0–90 days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377440" y="1353312"/>
            <a:ext cx="553212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2615184" y="1517904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Water, land, legal basis, pilot economics</a:t>
            </a:r>
            <a:endParaRPr lang="en-US" sz="1020" dirty="0"/>
          </a:p>
        </p:txBody>
      </p:sp>
      <p:sp>
        <p:nvSpPr>
          <p:cNvPr id="9" name="Shape 7"/>
          <p:cNvSpPr/>
          <p:nvPr/>
        </p:nvSpPr>
        <p:spPr>
          <a:xfrm>
            <a:off x="8247888" y="1353312"/>
            <a:ext cx="290779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8458200" y="1517904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ru-RU" sz="10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confirmation of initial conditions for the first stage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04672" y="2340864"/>
            <a:ext cx="1298448" cy="566928"/>
          </a:xfrm>
          <a:prstGeom prst="roundRect">
            <a:avLst>
              <a:gd name="adj" fmla="val 9677"/>
            </a:avLst>
          </a:prstGeom>
          <a:solidFill>
            <a:srgbClr val="3276B1"/>
          </a:solidFill>
          <a:ln w="12700">
            <a:solidFill>
              <a:srgbClr val="3276B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896112" y="2523744"/>
            <a:ext cx="11155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3–6 months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377440" y="2340864"/>
            <a:ext cx="553212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2615184" y="2505456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ru-RU" sz="1020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Partners, project companies, list of first residents, master plan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8247888" y="2340864"/>
            <a:ext cx="290779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4"/>
          <p:cNvSpPr/>
          <p:nvPr/>
        </p:nvSpPr>
        <p:spPr>
          <a:xfrm>
            <a:off x="8458200" y="2505456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 project architecture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804672" y="3328416"/>
            <a:ext cx="1298448" cy="566928"/>
          </a:xfrm>
          <a:prstGeom prst="roundRect">
            <a:avLst>
              <a:gd name="adj" fmla="val 9677"/>
            </a:avLst>
          </a:prstGeom>
          <a:solidFill>
            <a:srgbClr val="D7A23A"/>
          </a:solidFill>
          <a:ln w="12700">
            <a:solidFill>
              <a:srgbClr val="D7A2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896112" y="3511296"/>
            <a:ext cx="11155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6–12 months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377440" y="3328416"/>
            <a:ext cx="553212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8"/>
          <p:cNvSpPr/>
          <p:nvPr/>
        </p:nvSpPr>
        <p:spPr>
          <a:xfrm>
            <a:off x="2615184" y="3493008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Modular infrastructure, feasibility study, design, financing applications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8247888" y="3328416"/>
            <a:ext cx="290779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20"/>
          <p:cNvSpPr/>
          <p:nvPr/>
        </p:nvSpPr>
        <p:spPr>
          <a:xfrm>
            <a:off x="8458200" y="3493008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ru-RU" sz="10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 to create engineering infrastructure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04672" y="4315968"/>
            <a:ext cx="1298448" cy="566928"/>
          </a:xfrm>
          <a:prstGeom prst="roundRect">
            <a:avLst>
              <a:gd name="adj" fmla="val 9677"/>
            </a:avLst>
          </a:prstGeom>
          <a:solidFill>
            <a:srgbClr val="C7182B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2"/>
          <p:cNvSpPr/>
          <p:nvPr/>
        </p:nvSpPr>
        <p:spPr>
          <a:xfrm>
            <a:off x="896112" y="4498848"/>
            <a:ext cx="11155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12–24 months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377440" y="4315968"/>
            <a:ext cx="553212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4"/>
          <p:cNvSpPr/>
          <p:nvPr/>
        </p:nvSpPr>
        <p:spPr>
          <a:xfrm>
            <a:off x="2615184" y="4480560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1000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Contractual preparation of design, procurement and construction; crude supply and offtake; state expert review; anchor residents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8247888" y="4315968"/>
            <a:ext cx="290779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6"/>
          <p:cNvSpPr/>
          <p:nvPr/>
        </p:nvSpPr>
        <p:spPr>
          <a:xfrm>
            <a:off x="8458200" y="4480560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preparation for the refinery investment decision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804672" y="5522976"/>
            <a:ext cx="10351008" cy="603504"/>
          </a:xfrm>
          <a:prstGeom prst="roundRect">
            <a:avLst>
              <a:gd name="adj" fmla="val 9091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8"/>
          <p:cNvSpPr/>
          <p:nvPr/>
        </p:nvSpPr>
        <p:spPr>
          <a:xfrm>
            <a:off x="1078992" y="5669280"/>
            <a:ext cx="9829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support is needed not instead of investment, but to reduce institutional risks: FEZ status, interagency coordination, infrastructure conditions and support for the pipeline and cross-border track.</a:t>
            </a:r>
            <a:endParaRPr lang="en-US" sz="98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20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impact for the Kyrgyz Republic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FEZ “Maimak” can become not merely a local facility, but an industrial growth point for western Kyrgyzstan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786384" y="1353312"/>
            <a:ext cx="333756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40" y="164592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17904" y="1591056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Employment and skills</a:t>
            </a:r>
            <a:endParaRPr lang="en-US" sz="1330" dirty="0"/>
          </a:p>
        </p:txBody>
      </p:sp>
      <p:sp>
        <p:nvSpPr>
          <p:cNvPr id="8" name="Text 5"/>
          <p:cNvSpPr/>
          <p:nvPr/>
        </p:nvSpPr>
        <p:spPr>
          <a:xfrm>
            <a:off x="1517904" y="1938528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 creation, training of local specialists, reduced population outflow</a:t>
            </a:r>
            <a:endParaRPr lang="en-US" sz="920" dirty="0"/>
          </a:p>
        </p:txBody>
      </p:sp>
      <p:sp>
        <p:nvSpPr>
          <p:cNvPr id="9" name="Shape 6"/>
          <p:cNvSpPr/>
          <p:nvPr/>
        </p:nvSpPr>
        <p:spPr>
          <a:xfrm>
            <a:off x="4425696" y="1353312"/>
            <a:ext cx="333756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5152" y="1645920"/>
            <a:ext cx="365760" cy="3657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157216" y="1591056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base</a:t>
            </a:r>
            <a:endParaRPr lang="en-US" sz="1330" dirty="0"/>
          </a:p>
        </p:txBody>
      </p:sp>
      <p:sp>
        <p:nvSpPr>
          <p:cNvPr id="12" name="Text 8"/>
          <p:cNvSpPr/>
          <p:nvPr/>
        </p:nvSpPr>
        <p:spPr>
          <a:xfrm>
            <a:off x="5157216" y="1938528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refinery, engineering infrastructure, steel structures, precast concrete, services</a:t>
            </a:r>
            <a:endParaRPr lang="en-US" sz="920" dirty="0"/>
          </a:p>
        </p:txBody>
      </p:sp>
      <p:sp>
        <p:nvSpPr>
          <p:cNvPr id="13" name="Shape 9"/>
          <p:cNvSpPr/>
          <p:nvPr/>
        </p:nvSpPr>
        <p:spPr>
          <a:xfrm>
            <a:off x="8065008" y="1353312"/>
            <a:ext cx="333756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84464" y="164592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796528" y="1591056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 and export</a:t>
            </a:r>
            <a:endParaRPr lang="en-US" sz="1330" dirty="0"/>
          </a:p>
        </p:txBody>
      </p:sp>
      <p:sp>
        <p:nvSpPr>
          <p:cNvPr id="16" name="Text 11"/>
          <p:cNvSpPr/>
          <p:nvPr/>
        </p:nvSpPr>
        <p:spPr>
          <a:xfrm>
            <a:off x="8796528" y="1938528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railway, road transport, pipeline, access to regional markets</a:t>
            </a:r>
            <a:endParaRPr lang="en-US" sz="920" dirty="0"/>
          </a:p>
        </p:txBody>
      </p:sp>
      <p:sp>
        <p:nvSpPr>
          <p:cNvPr id="17" name="Shape 12"/>
          <p:cNvSpPr/>
          <p:nvPr/>
        </p:nvSpPr>
        <p:spPr>
          <a:xfrm>
            <a:off x="786384" y="3017520"/>
            <a:ext cx="333756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5840" y="3310128"/>
            <a:ext cx="365760" cy="3657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517904" y="3255264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development</a:t>
            </a:r>
            <a:endParaRPr lang="en-US" sz="1330" dirty="0"/>
          </a:p>
        </p:txBody>
      </p:sp>
      <p:sp>
        <p:nvSpPr>
          <p:cNvPr id="20" name="Text 14"/>
          <p:cNvSpPr/>
          <p:nvPr/>
        </p:nvSpPr>
        <p:spPr>
          <a:xfrm>
            <a:off x="1517904" y="3602736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water, agro, greenhouses, processing, strengthening Talas Region</a:t>
            </a:r>
            <a:endParaRPr lang="en-US" sz="920" dirty="0"/>
          </a:p>
        </p:txBody>
      </p:sp>
      <p:sp>
        <p:nvSpPr>
          <p:cNvPr id="21" name="Shape 15"/>
          <p:cNvSpPr/>
          <p:nvPr/>
        </p:nvSpPr>
        <p:spPr>
          <a:xfrm>
            <a:off x="4425696" y="3017520"/>
            <a:ext cx="333756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45152" y="3310128"/>
            <a:ext cx="365760" cy="36576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157216" y="3255264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Investment and taxes</a:t>
            </a:r>
            <a:endParaRPr lang="en-US" sz="1330" dirty="0"/>
          </a:p>
        </p:txBody>
      </p:sp>
      <p:sp>
        <p:nvSpPr>
          <p:cNvPr id="24" name="Text 17"/>
          <p:cNvSpPr/>
          <p:nvPr/>
        </p:nvSpPr>
        <p:spPr>
          <a:xfrm>
            <a:off x="5157216" y="3602736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capital attraction, asset value growth, tax base after launch</a:t>
            </a:r>
            <a:endParaRPr lang="en-US" sz="920" dirty="0"/>
          </a:p>
        </p:txBody>
      </p:sp>
      <p:sp>
        <p:nvSpPr>
          <p:cNvPr id="25" name="Shape 18"/>
          <p:cNvSpPr/>
          <p:nvPr/>
        </p:nvSpPr>
        <p:spPr>
          <a:xfrm>
            <a:off x="8065008" y="3017520"/>
            <a:ext cx="333756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84464" y="3310128"/>
            <a:ext cx="365760" cy="36576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8796528" y="3255264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controllability</a:t>
            </a:r>
            <a:endParaRPr lang="en-US" sz="1330" dirty="0"/>
          </a:p>
        </p:txBody>
      </p:sp>
      <p:sp>
        <p:nvSpPr>
          <p:cNvPr id="28" name="Text 20"/>
          <p:cNvSpPr/>
          <p:nvPr/>
        </p:nvSpPr>
        <p:spPr>
          <a:xfrm>
            <a:off x="8796528" y="3602736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phased decisions, evidence base, project companies, risk control</a:t>
            </a:r>
            <a:endParaRPr lang="en-US" sz="920" dirty="0"/>
          </a:p>
        </p:txBody>
      </p:sp>
      <p:sp>
        <p:nvSpPr>
          <p:cNvPr id="29" name="Shape 21"/>
          <p:cNvSpPr/>
          <p:nvPr/>
        </p:nvSpPr>
        <p:spPr>
          <a:xfrm>
            <a:off x="786384" y="4882896"/>
            <a:ext cx="10607040" cy="749808"/>
          </a:xfrm>
          <a:prstGeom prst="roundRect">
            <a:avLst>
              <a:gd name="adj" fmla="val 7317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2"/>
          <p:cNvSpPr/>
          <p:nvPr/>
        </p:nvSpPr>
        <p:spPr>
          <a:xfrm>
            <a:off x="1060704" y="5102352"/>
            <a:ext cx="10058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proposed to support the development of a master plan for the comprehensive development of FEZ “Maimak”, establish an interagency working group and define a unified state coordination mechanism for the project.</a:t>
            </a:r>
            <a:endParaRPr lang="en-US" sz="800" dirty="0"/>
          </a:p>
        </p:txBody>
      </p:sp>
      <p:sp>
        <p:nvSpPr>
          <p:cNvPr id="31" name="Text 23"/>
          <p:cNvSpPr/>
          <p:nvPr/>
        </p:nvSpPr>
        <p:spPr>
          <a:xfrm>
            <a:off x="987552" y="5943600"/>
            <a:ext cx="10287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algn="ctr"/>
            <a:r>
              <a:rPr lang="en-US" sz="11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FEZ “Maimak”: the refinery as the industrial core, early contours as a risk-reduction tool, and state coordination as a condition for timely project implementation and investment attraction.</a:t>
            </a:r>
            <a:endParaRPr lang="en-US" sz="1100" dirty="0"/>
          </a:p>
        </p:txBody>
      </p:sp>
      <p:sp>
        <p:nvSpPr>
          <p:cNvPr id="32" name="Text 24"/>
          <p:cNvSpPr/>
          <p:nvPr/>
        </p:nvSpPr>
        <p:spPr>
          <a:xfrm>
            <a:off x="512064" y="6327648"/>
            <a:ext cx="108813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670" i="1" dirty="0">
                <a:solidFill>
                  <a:srgbClr val="89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prepared by JSC “TIC “Temirlan-Oil” based on project documentation and preliminary project development results.</a:t>
            </a:r>
            <a:endParaRPr lang="en-US" sz="670" dirty="0"/>
          </a:p>
        </p:txBody>
      </p:sp>
      <p:sp>
        <p:nvSpPr>
          <p:cNvPr id="3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21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ru-RU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project is based on an established legal, land and infrastructure foundation</a:t>
            </a:r>
          </a:p>
          <a:p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11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not a greenfield idea, but the relaunch and development of a project with an existing documentary and asset base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658368" y="1261872"/>
            <a:ext cx="278892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841248" y="1472184"/>
            <a:ext cx="493776" cy="493776"/>
          </a:xfrm>
          <a:prstGeom prst="ellipse">
            <a:avLst/>
          </a:prstGeom>
          <a:solidFill>
            <a:srgbClr val="C7182B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408" y="1600200"/>
            <a:ext cx="219456" cy="21945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81328" y="139903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1998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481328" y="176479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8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of JSC “TIC “Temirlan-Oil” activities within the FEZ “Maimak” project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3611880" y="1261872"/>
            <a:ext cx="278892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Shape 8"/>
          <p:cNvSpPr/>
          <p:nvPr/>
        </p:nvSpPr>
        <p:spPr>
          <a:xfrm>
            <a:off x="3794760" y="1472184"/>
            <a:ext cx="493776" cy="493776"/>
          </a:xfrm>
          <a:prstGeom prst="ellipse">
            <a:avLst/>
          </a:prstGeom>
          <a:solidFill>
            <a:srgbClr val="D7A23A"/>
          </a:solidFill>
          <a:ln w="12700">
            <a:solidFill>
              <a:srgbClr val="D7A23A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31920" y="1600200"/>
            <a:ext cx="219456" cy="21945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34840" y="1399032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D7A2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 ha → up to 500 ha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4434840" y="176479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land contour with expansion potential</a:t>
            </a:r>
            <a:endParaRPr lang="en-US" sz="880" dirty="0"/>
          </a:p>
        </p:txBody>
      </p:sp>
      <p:sp>
        <p:nvSpPr>
          <p:cNvPr id="15" name="Shape 11"/>
          <p:cNvSpPr/>
          <p:nvPr/>
        </p:nvSpPr>
        <p:spPr>
          <a:xfrm>
            <a:off x="6565392" y="1261872"/>
            <a:ext cx="256032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Shape 12"/>
          <p:cNvSpPr/>
          <p:nvPr/>
        </p:nvSpPr>
        <p:spPr>
          <a:xfrm>
            <a:off x="6748272" y="1472184"/>
            <a:ext cx="493776" cy="493776"/>
          </a:xfrm>
          <a:prstGeom prst="ellipse">
            <a:avLst/>
          </a:prstGeom>
          <a:solidFill>
            <a:srgbClr val="277F79"/>
          </a:solidFill>
          <a:ln w="12700">
            <a:solidFill>
              <a:srgbClr val="277F79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5432" y="1600200"/>
            <a:ext cx="219456" cy="21945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388352" y="1399032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77F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 mtpa</a:t>
            </a:r>
            <a:endParaRPr lang="en-US" sz="1800" dirty="0"/>
          </a:p>
        </p:txBody>
      </p:sp>
      <p:sp>
        <p:nvSpPr>
          <p:cNvPr id="19" name="Text 14"/>
          <p:cNvSpPr/>
          <p:nvPr/>
        </p:nvSpPr>
        <p:spPr>
          <a:xfrm>
            <a:off x="7388352" y="17647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crude throughput of the refinery</a:t>
            </a:r>
            <a:endParaRPr lang="en-US" sz="880" dirty="0"/>
          </a:p>
        </p:txBody>
      </p:sp>
      <p:sp>
        <p:nvSpPr>
          <p:cNvPr id="20" name="Shape 15"/>
          <p:cNvSpPr/>
          <p:nvPr/>
        </p:nvSpPr>
        <p:spPr>
          <a:xfrm>
            <a:off x="9281160" y="1261872"/>
            <a:ext cx="2267712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" name="Shape 16"/>
          <p:cNvSpPr/>
          <p:nvPr/>
        </p:nvSpPr>
        <p:spPr>
          <a:xfrm>
            <a:off x="9464040" y="1472184"/>
            <a:ext cx="493776" cy="493776"/>
          </a:xfrm>
          <a:prstGeom prst="ellipse">
            <a:avLst/>
          </a:prstGeom>
          <a:solidFill>
            <a:srgbClr val="3276B1"/>
          </a:solidFill>
          <a:ln w="12700">
            <a:solidFill>
              <a:srgbClr val="3276B1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1200" y="1600200"/>
            <a:ext cx="219456" cy="21945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0104120" y="1399032"/>
            <a:ext cx="1307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3276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5.1 years</a:t>
            </a:r>
            <a:endParaRPr lang="en-US" sz="1800" dirty="0"/>
          </a:p>
        </p:txBody>
      </p:sp>
      <p:sp>
        <p:nvSpPr>
          <p:cNvPr id="24" name="Text 18"/>
          <p:cNvSpPr/>
          <p:nvPr/>
        </p:nvSpPr>
        <p:spPr>
          <a:xfrm>
            <a:off x="10104120" y="1764792"/>
            <a:ext cx="1307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indicative payback period based on project calculations</a:t>
            </a:r>
            <a:endParaRPr lang="en-US" sz="880" dirty="0"/>
          </a:p>
        </p:txBody>
      </p:sp>
      <p:sp>
        <p:nvSpPr>
          <p:cNvPr id="25" name="Shape 19"/>
          <p:cNvSpPr/>
          <p:nvPr/>
        </p:nvSpPr>
        <p:spPr>
          <a:xfrm>
            <a:off x="658368" y="2542032"/>
            <a:ext cx="5440680" cy="3090672"/>
          </a:xfrm>
          <a:prstGeom prst="roundRect">
            <a:avLst>
              <a:gd name="adj" fmla="val 1775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6" name="Text 20"/>
          <p:cNvSpPr/>
          <p:nvPr/>
        </p:nvSpPr>
        <p:spPr>
          <a:xfrm>
            <a:off x="960120" y="27889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Already documented in the project materials</a:t>
            </a:r>
            <a:endParaRPr lang="en-US" sz="1500" dirty="0"/>
          </a:p>
        </p:txBody>
      </p:sp>
      <p:sp>
        <p:nvSpPr>
          <p:cNvPr id="27" name="Text 21"/>
          <p:cNvSpPr/>
          <p:nvPr/>
        </p:nvSpPr>
        <p:spPr>
          <a:xfrm>
            <a:off x="932688" y="3273552"/>
            <a:ext cx="4663440" cy="1645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corporate and land documents, including the state act and lease agreement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survey permits, architectural planning documents and technical conditions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seismic, climate and geological conclusions for the site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letters of support and project approval from Kyrgyz Republic authorities</a:t>
            </a:r>
            <a:endParaRPr lang="en-US" sz="1100" dirty="0"/>
          </a:p>
        </p:txBody>
      </p:sp>
      <p:sp>
        <p:nvSpPr>
          <p:cNvPr id="28" name="Shape 22"/>
          <p:cNvSpPr/>
          <p:nvPr/>
        </p:nvSpPr>
        <p:spPr>
          <a:xfrm>
            <a:off x="6419088" y="2542032"/>
            <a:ext cx="5102352" cy="3090672"/>
          </a:xfrm>
          <a:prstGeom prst="roundRect">
            <a:avLst>
              <a:gd name="adj" fmla="val 1775"/>
            </a:avLst>
          </a:prstGeom>
          <a:solidFill>
            <a:srgbClr val="FFFFFF"/>
          </a:solidFill>
          <a:ln w="12700">
            <a:solidFill>
              <a:srgbClr val="D7DFE7"/>
            </a:solidFill>
            <a:prstDash val="solid"/>
          </a:ln>
          <a:effectLst>
            <a:outerShdw blurRad="12700" dist="19050" dir="2700000" algn="bl" rotWithShape="0">
              <a:srgbClr val="74808C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9" name="Text 23"/>
          <p:cNvSpPr/>
          <p:nvPr/>
        </p:nvSpPr>
        <p:spPr>
          <a:xfrm>
            <a:off x="6729984" y="2788920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creates the practical basis for the next step</a:t>
            </a:r>
            <a:endParaRPr lang="en-US" sz="1500" dirty="0"/>
          </a:p>
        </p:txBody>
      </p:sp>
      <p:sp>
        <p:nvSpPr>
          <p:cNvPr id="30" name="Text 24"/>
          <p:cNvSpPr/>
          <p:nvPr/>
        </p:nvSpPr>
        <p:spPr>
          <a:xfrm>
            <a:off x="6693408" y="3273552"/>
            <a:ext cx="4480560" cy="1645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on connection to oil pipeline infrastructure and crude supply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 construction roadmap and work with designers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existing site elements: railway embankment, administrative building, foundations, water supply</a:t>
            </a:r>
            <a:endParaRPr lang="en-US" sz="1100" dirty="0"/>
          </a:p>
          <a:p>
            <a:pPr marL="152400" indent="-152400">
              <a:buSzPct val="100000"/>
              <a:buChar char="•"/>
            </a:pPr>
            <a:r>
              <a:rPr lang="en-US" sz="110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interest from technical, financial and industrial partners</a:t>
            </a:r>
            <a:endParaRPr lang="en-US" sz="110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3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model: the FEZ as a system of interconnected functions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proposal is to develop a managed industrial and logistics platform, not a set of isolated facilities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4892040" y="2057400"/>
            <a:ext cx="2423160" cy="2423160"/>
          </a:xfrm>
          <a:prstGeom prst="ellipse">
            <a:avLst/>
          </a:prstGeom>
          <a:solidFill>
            <a:srgbClr val="C7182B"/>
          </a:solidFill>
          <a:ln w="1270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0" y="2578608"/>
            <a:ext cx="713232" cy="713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276088" y="3383280"/>
            <a:ext cx="1691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960120" y="1234440"/>
            <a:ext cx="2880360" cy="1170432"/>
          </a:xfrm>
          <a:prstGeom prst="roundRect">
            <a:avLst>
              <a:gd name="adj" fmla="val 4688"/>
            </a:avLst>
          </a:prstGeom>
          <a:solidFill>
            <a:srgbClr val="E2F1EF"/>
          </a:solidFill>
          <a:ln w="12700">
            <a:solidFill>
              <a:srgbClr val="277F79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1288" y="150876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55064" y="1435608"/>
            <a:ext cx="2002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and land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655064" y="173736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resource, territorial control, agro and construction launch</a:t>
            </a:r>
            <a:endParaRPr lang="en-US" sz="920" dirty="0"/>
          </a:p>
        </p:txBody>
      </p:sp>
      <p:sp>
        <p:nvSpPr>
          <p:cNvPr id="12" name="Shape 8"/>
          <p:cNvSpPr/>
          <p:nvPr/>
        </p:nvSpPr>
        <p:spPr>
          <a:xfrm>
            <a:off x="960120" y="4407408"/>
            <a:ext cx="2880360" cy="1170432"/>
          </a:xfrm>
          <a:prstGeom prst="roundRect">
            <a:avLst>
              <a:gd name="adj" fmla="val 4688"/>
            </a:avLst>
          </a:prstGeom>
          <a:solidFill>
            <a:srgbClr val="EAF3FA"/>
          </a:solidFill>
          <a:ln w="12700">
            <a:solidFill>
              <a:srgbClr val="3276B1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1288" y="4681728"/>
            <a:ext cx="365760" cy="3657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55064" y="4608576"/>
            <a:ext cx="2002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1655064" y="4910328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rail, roads, storage, transshipment, future pipeline</a:t>
            </a:r>
            <a:endParaRPr lang="en-US" sz="920" dirty="0"/>
          </a:p>
        </p:txBody>
      </p:sp>
      <p:sp>
        <p:nvSpPr>
          <p:cNvPr id="16" name="Shape 11"/>
          <p:cNvSpPr/>
          <p:nvPr/>
        </p:nvSpPr>
        <p:spPr>
          <a:xfrm>
            <a:off x="8366760" y="1234440"/>
            <a:ext cx="2880360" cy="1170432"/>
          </a:xfrm>
          <a:prstGeom prst="roundRect">
            <a:avLst>
              <a:gd name="adj" fmla="val 4688"/>
            </a:avLst>
          </a:prstGeom>
          <a:solidFill>
            <a:srgbClr val="F7EEDB"/>
          </a:solidFill>
          <a:ln w="12700">
            <a:solidFill>
              <a:srgbClr val="D7A23A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67928" y="1508760"/>
            <a:ext cx="365760" cy="36576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061704" y="1435608"/>
            <a:ext cx="2002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 platform</a:t>
            </a:r>
            <a:endParaRPr lang="en-US" sz="1450" dirty="0"/>
          </a:p>
        </p:txBody>
      </p:sp>
      <p:sp>
        <p:nvSpPr>
          <p:cNvPr id="19" name="Text 13"/>
          <p:cNvSpPr/>
          <p:nvPr/>
        </p:nvSpPr>
        <p:spPr>
          <a:xfrm>
            <a:off x="9061704" y="173736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power, water, wastewater, fire safety, communications</a:t>
            </a:r>
            <a:endParaRPr lang="en-US" sz="920" dirty="0"/>
          </a:p>
        </p:txBody>
      </p:sp>
      <p:sp>
        <p:nvSpPr>
          <p:cNvPr id="20" name="Shape 14"/>
          <p:cNvSpPr/>
          <p:nvPr/>
        </p:nvSpPr>
        <p:spPr>
          <a:xfrm>
            <a:off x="8366760" y="4187952"/>
            <a:ext cx="2880360" cy="1170432"/>
          </a:xfrm>
          <a:prstGeom prst="roundRect">
            <a:avLst>
              <a:gd name="adj" fmla="val 4688"/>
            </a:avLst>
          </a:prstGeom>
          <a:solidFill>
            <a:srgbClr val="EAF2E7"/>
          </a:solidFill>
          <a:ln w="12700">
            <a:solidFill>
              <a:srgbClr val="5C8D59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67928" y="4681728"/>
            <a:ext cx="365760" cy="36576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9061704" y="4608576"/>
            <a:ext cx="2002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Residents and production</a:t>
            </a:r>
            <a:endParaRPr lang="en-US" sz="1450" dirty="0"/>
          </a:p>
        </p:txBody>
      </p:sp>
      <p:sp>
        <p:nvSpPr>
          <p:cNvPr id="23" name="Text 16"/>
          <p:cNvSpPr/>
          <p:nvPr/>
        </p:nvSpPr>
        <p:spPr>
          <a:xfrm>
            <a:off x="9061704" y="4910328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07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precast concrete, steel structures, repairs, packaging, fertilizers, plastics</a:t>
            </a:r>
            <a:endParaRPr lang="en-US" sz="920" dirty="0"/>
          </a:p>
        </p:txBody>
      </p:sp>
      <p:sp>
        <p:nvSpPr>
          <p:cNvPr id="24" name="Shape 17"/>
          <p:cNvSpPr/>
          <p:nvPr/>
        </p:nvSpPr>
        <p:spPr>
          <a:xfrm>
            <a:off x="3840480" y="1819656"/>
            <a:ext cx="1264920" cy="809245"/>
          </a:xfrm>
          <a:prstGeom prst="line">
            <a:avLst/>
          </a:prstGeom>
          <a:noFill/>
          <a:ln w="27940">
            <a:solidFill>
              <a:srgbClr val="277F79">
                <a:alpha val="8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5" name="Shape 18"/>
          <p:cNvSpPr/>
          <p:nvPr/>
        </p:nvSpPr>
        <p:spPr>
          <a:xfrm flipV="1">
            <a:off x="3840479" y="3977640"/>
            <a:ext cx="1264921" cy="1005840"/>
          </a:xfrm>
          <a:prstGeom prst="line">
            <a:avLst/>
          </a:prstGeom>
          <a:noFill/>
          <a:ln w="27940">
            <a:solidFill>
              <a:srgbClr val="3276B1">
                <a:alpha val="8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6" name="Shape 19"/>
          <p:cNvSpPr/>
          <p:nvPr/>
        </p:nvSpPr>
        <p:spPr>
          <a:xfrm flipH="1">
            <a:off x="7197382" y="1947670"/>
            <a:ext cx="1169377" cy="809245"/>
          </a:xfrm>
          <a:prstGeom prst="line">
            <a:avLst/>
          </a:prstGeom>
          <a:noFill/>
          <a:ln w="27940">
            <a:solidFill>
              <a:srgbClr val="D7A23A">
                <a:alpha val="8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7" name="Shape 20"/>
          <p:cNvSpPr/>
          <p:nvPr/>
        </p:nvSpPr>
        <p:spPr>
          <a:xfrm flipH="1" flipV="1">
            <a:off x="7086602" y="3986784"/>
            <a:ext cx="1280158" cy="996696"/>
          </a:xfrm>
          <a:prstGeom prst="line">
            <a:avLst/>
          </a:prstGeom>
          <a:noFill/>
          <a:ln w="27940">
            <a:solidFill>
              <a:srgbClr val="5C8D59">
                <a:alpha val="8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8" name="Text 21"/>
          <p:cNvSpPr/>
          <p:nvPr/>
        </p:nvSpPr>
        <p:spPr>
          <a:xfrm>
            <a:off x="1298448" y="5870448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principle: early contours create demand, competencies and infrastructure value; the refinery transforms the site into a regional-scale industrial hub.</a:t>
            </a:r>
            <a:endParaRPr lang="en-US" sz="122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4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83464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987552" y="256032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Conceptual Functional Zoning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6696" y="749808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1200" dirty="0"/>
              <a:t>The scheme shows the proposed functional logic for territorial development</a:t>
            </a:r>
            <a:endParaRPr lang="en-US" sz="1120" dirty="0"/>
          </a:p>
        </p:txBody>
      </p:sp>
      <p:pic>
        <p:nvPicPr>
          <p:cNvPr id="5" name="Image 0" descr="/mnt/data/a_high_detail_isometric_aerial_illustration_of_a_batch_1.png"/>
          <p:cNvPicPr>
            <a:picLocks noChangeAspect="1"/>
          </p:cNvPicPr>
          <p:nvPr/>
        </p:nvPicPr>
        <p:blipFill>
          <a:blip r:embed="rId3"/>
          <a:srcRect t="14023" b="14023"/>
          <a:stretch/>
        </p:blipFill>
        <p:spPr>
          <a:xfrm>
            <a:off x="566928" y="1133856"/>
            <a:ext cx="11064240" cy="44805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66928" y="1133856"/>
            <a:ext cx="11064240" cy="4480560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hape 4"/>
          <p:cNvSpPr/>
          <p:nvPr/>
        </p:nvSpPr>
        <p:spPr>
          <a:xfrm>
            <a:off x="4754880" y="1152144"/>
            <a:ext cx="1074420" cy="347472"/>
          </a:xfrm>
          <a:prstGeom prst="roundRect">
            <a:avLst>
              <a:gd name="adj" fmla="val 12500"/>
            </a:avLst>
          </a:prstGeom>
          <a:solidFill>
            <a:srgbClr val="FFFFFF">
              <a:alpha val="97000"/>
            </a:srgbClr>
          </a:solidFill>
          <a:ln w="17780">
            <a:solidFill>
              <a:srgbClr val="C718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4597146" y="1188720"/>
            <a:ext cx="1389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Refinery and</a:t>
            </a:r>
            <a:endParaRPr lang="en-US" sz="820" dirty="0"/>
          </a:p>
          <a:p>
            <a:pPr marL="0" indent="0" algn="ctr">
              <a:buNone/>
            </a:pPr>
            <a:r>
              <a:rPr lang="en-US" sz="820" b="1" dirty="0">
                <a:solidFill>
                  <a:srgbClr val="C71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 tanks</a:t>
            </a:r>
            <a:endParaRPr lang="en-US" sz="820" dirty="0"/>
          </a:p>
        </p:txBody>
      </p:sp>
      <p:sp>
        <p:nvSpPr>
          <p:cNvPr id="9" name="Shape 6"/>
          <p:cNvSpPr/>
          <p:nvPr/>
        </p:nvSpPr>
        <p:spPr>
          <a:xfrm>
            <a:off x="9829800" y="1389888"/>
            <a:ext cx="931985" cy="365760"/>
          </a:xfrm>
          <a:prstGeom prst="roundRect">
            <a:avLst>
              <a:gd name="adj" fmla="val 12500"/>
            </a:avLst>
          </a:prstGeom>
          <a:solidFill>
            <a:srgbClr val="FFFFFF">
              <a:alpha val="97000"/>
            </a:srgbClr>
          </a:solidFill>
          <a:ln w="17780">
            <a:solidFill>
              <a:srgbClr val="D7A2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9509760" y="141274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D7A2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</a:t>
            </a:r>
            <a:endParaRPr lang="en-US" sz="820" dirty="0"/>
          </a:p>
          <a:p>
            <a:pPr marL="0" indent="0" algn="ctr">
              <a:buNone/>
            </a:pPr>
            <a:r>
              <a:rPr lang="en-US" sz="820" b="1" dirty="0">
                <a:solidFill>
                  <a:srgbClr val="D7A2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module</a:t>
            </a:r>
            <a:endParaRPr lang="en-US" sz="820" dirty="0"/>
          </a:p>
        </p:txBody>
      </p:sp>
      <p:sp>
        <p:nvSpPr>
          <p:cNvPr id="11" name="Shape 8"/>
          <p:cNvSpPr/>
          <p:nvPr/>
        </p:nvSpPr>
        <p:spPr>
          <a:xfrm>
            <a:off x="1430215" y="1520190"/>
            <a:ext cx="1000271" cy="396533"/>
          </a:xfrm>
          <a:prstGeom prst="roundRect">
            <a:avLst>
              <a:gd name="adj" fmla="val 12500"/>
            </a:avLst>
          </a:prstGeom>
          <a:solidFill>
            <a:srgbClr val="FFFFFF">
              <a:alpha val="97000"/>
            </a:srgbClr>
          </a:solidFill>
          <a:ln w="17780">
            <a:solidFill>
              <a:srgbClr val="277F7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1267410" y="1572768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277F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</a:t>
            </a:r>
            <a:endParaRPr lang="en-US" sz="820" dirty="0"/>
          </a:p>
          <a:p>
            <a:pPr marL="0" indent="0" algn="ctr">
              <a:buNone/>
            </a:pPr>
            <a:r>
              <a:rPr lang="en-US" sz="820" b="1" dirty="0">
                <a:solidFill>
                  <a:srgbClr val="277F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contour</a:t>
            </a:r>
            <a:endParaRPr lang="en-US" sz="820" dirty="0"/>
          </a:p>
        </p:txBody>
      </p:sp>
      <p:sp>
        <p:nvSpPr>
          <p:cNvPr id="13" name="Shape 10"/>
          <p:cNvSpPr/>
          <p:nvPr/>
        </p:nvSpPr>
        <p:spPr>
          <a:xfrm>
            <a:off x="1023892" y="3749040"/>
            <a:ext cx="1081631" cy="320040"/>
          </a:xfrm>
          <a:prstGeom prst="roundRect">
            <a:avLst>
              <a:gd name="adj" fmla="val 12500"/>
            </a:avLst>
          </a:prstGeom>
          <a:solidFill>
            <a:srgbClr val="FFFFFF">
              <a:alpha val="97000"/>
            </a:srgbClr>
          </a:solidFill>
          <a:ln w="17780">
            <a:solidFill>
              <a:srgbClr val="5C8D5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927997" y="3749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5C8D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agro and</a:t>
            </a:r>
            <a:endParaRPr lang="en-US" sz="820" dirty="0"/>
          </a:p>
          <a:p>
            <a:pPr marL="0" indent="0" algn="ctr">
              <a:buNone/>
            </a:pPr>
            <a:r>
              <a:rPr lang="en-US" sz="820" b="1" dirty="0">
                <a:solidFill>
                  <a:srgbClr val="5C8D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greenhouse block</a:t>
            </a:r>
            <a:endParaRPr lang="en-US" sz="820" dirty="0"/>
          </a:p>
        </p:txBody>
      </p:sp>
      <p:sp>
        <p:nvSpPr>
          <p:cNvPr id="15" name="Shape 12"/>
          <p:cNvSpPr/>
          <p:nvPr/>
        </p:nvSpPr>
        <p:spPr>
          <a:xfrm>
            <a:off x="2752344" y="5212079"/>
            <a:ext cx="1070200" cy="307379"/>
          </a:xfrm>
          <a:prstGeom prst="roundRect">
            <a:avLst>
              <a:gd name="adj" fmla="val 12500"/>
            </a:avLst>
          </a:prstGeom>
          <a:solidFill>
            <a:srgbClr val="FFFFFF">
              <a:alpha val="97000"/>
            </a:srgbClr>
          </a:solidFill>
          <a:ln w="17780">
            <a:solidFill>
              <a:srgbClr val="3276B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3"/>
          <p:cNvSpPr/>
          <p:nvPr/>
        </p:nvSpPr>
        <p:spPr>
          <a:xfrm>
            <a:off x="2441624" y="5212080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3276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rail and logistics</a:t>
            </a:r>
            <a:endParaRPr lang="en-US" sz="820" dirty="0"/>
          </a:p>
        </p:txBody>
      </p:sp>
      <p:sp>
        <p:nvSpPr>
          <p:cNvPr id="17" name="Shape 14"/>
          <p:cNvSpPr/>
          <p:nvPr/>
        </p:nvSpPr>
        <p:spPr>
          <a:xfrm>
            <a:off x="10471638" y="3657248"/>
            <a:ext cx="1081630" cy="365760"/>
          </a:xfrm>
          <a:prstGeom prst="roundRect">
            <a:avLst>
              <a:gd name="adj" fmla="val 12500"/>
            </a:avLst>
          </a:prstGeom>
          <a:solidFill>
            <a:srgbClr val="FFFFFF">
              <a:alpha val="97000"/>
            </a:srgbClr>
          </a:solidFill>
          <a:ln w="17780">
            <a:solidFill>
              <a:srgbClr val="D7852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10069680" y="37033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D78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</a:t>
            </a:r>
            <a:endParaRPr lang="en-US" sz="820" dirty="0"/>
          </a:p>
          <a:p>
            <a:pPr marL="0" indent="0" algn="ctr">
              <a:buNone/>
            </a:pPr>
            <a:r>
              <a:rPr lang="en-US" sz="820" b="1" dirty="0">
                <a:solidFill>
                  <a:srgbClr val="D78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820" dirty="0"/>
          </a:p>
        </p:txBody>
      </p:sp>
      <p:sp>
        <p:nvSpPr>
          <p:cNvPr id="19" name="Shape 16"/>
          <p:cNvSpPr/>
          <p:nvPr/>
        </p:nvSpPr>
        <p:spPr>
          <a:xfrm>
            <a:off x="10295792" y="5170932"/>
            <a:ext cx="1070200" cy="365760"/>
          </a:xfrm>
          <a:prstGeom prst="roundRect">
            <a:avLst>
              <a:gd name="adj" fmla="val 12500"/>
            </a:avLst>
          </a:prstGeom>
          <a:solidFill>
            <a:srgbClr val="FFFFFF">
              <a:alpha val="97000"/>
            </a:srgbClr>
          </a:solidFill>
          <a:ln w="17780">
            <a:solidFill>
              <a:srgbClr val="6E5AA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10108516" y="5216300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6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workforce and</a:t>
            </a:r>
            <a:endParaRPr lang="en-US" sz="820" dirty="0"/>
          </a:p>
          <a:p>
            <a:pPr marL="0" indent="0" algn="ctr">
              <a:buNone/>
            </a:pPr>
            <a:r>
              <a:rPr lang="en-US" sz="820" b="1" dirty="0">
                <a:solidFill>
                  <a:srgbClr val="6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block</a:t>
            </a:r>
            <a:endParaRPr lang="en-US" sz="820" dirty="0"/>
          </a:p>
        </p:txBody>
      </p:sp>
      <p:sp>
        <p:nvSpPr>
          <p:cNvPr id="21" name="Shape 18"/>
          <p:cNvSpPr/>
          <p:nvPr/>
        </p:nvSpPr>
        <p:spPr>
          <a:xfrm>
            <a:off x="713232" y="5715000"/>
            <a:ext cx="10789920" cy="512064"/>
          </a:xfrm>
          <a:prstGeom prst="roundRect">
            <a:avLst>
              <a:gd name="adj" fmla="val 10714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9"/>
          <p:cNvSpPr/>
          <p:nvPr/>
        </p:nvSpPr>
        <p:spPr>
          <a:xfrm>
            <a:off x="950976" y="5843016"/>
            <a:ext cx="10314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800" b="1" dirty="0">
                <a:solidFill>
                  <a:schemeClr val="bg1"/>
                </a:solidFill>
              </a:rPr>
              <a:t>The next project step is to develop a master plan with engineering placement of facilities, networks, sanitary zones and transport flows.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23" name="Text 20"/>
          <p:cNvSpPr/>
          <p:nvPr/>
        </p:nvSpPr>
        <p:spPr>
          <a:xfrm>
            <a:off x="512064" y="6327648"/>
            <a:ext cx="108813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i="1" dirty="0">
                <a:solidFill>
                  <a:srgbClr val="89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Conceptual visualization. </a:t>
            </a:r>
            <a:endParaRPr lang="en-US" sz="6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1809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5</a:t>
            </a:r>
            <a:endParaRPr lang="en-US"/>
          </a:p>
        </p:txBody>
      </p:sp>
      <p:sp>
        <p:nvSpPr>
          <p:cNvPr id="24" name="Shape 16">
            <a:extLst>
              <a:ext uri="{FF2B5EF4-FFF2-40B4-BE49-F238E27FC236}">
                <a16:creationId xmlns:a16="http://schemas.microsoft.com/office/drawing/2014/main" id="{E9BF7C28-7911-2F4A-6F2C-DCF939A81B8F}"/>
              </a:ext>
            </a:extLst>
          </p:cNvPr>
          <p:cNvSpPr/>
          <p:nvPr/>
        </p:nvSpPr>
        <p:spPr>
          <a:xfrm>
            <a:off x="6737838" y="4743040"/>
            <a:ext cx="1070200" cy="365760"/>
          </a:xfrm>
          <a:prstGeom prst="roundRect">
            <a:avLst>
              <a:gd name="adj" fmla="val 12500"/>
            </a:avLst>
          </a:prstGeom>
          <a:solidFill>
            <a:srgbClr val="FFFFFF">
              <a:alpha val="97000"/>
            </a:srgbClr>
          </a:solidFill>
          <a:ln w="17780">
            <a:solidFill>
              <a:srgbClr val="6E5AA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17">
            <a:extLst>
              <a:ext uri="{FF2B5EF4-FFF2-40B4-BE49-F238E27FC236}">
                <a16:creationId xmlns:a16="http://schemas.microsoft.com/office/drawing/2014/main" id="{C6D45BD4-0D23-4506-00AC-C8B43BBCF958}"/>
              </a:ext>
            </a:extLst>
          </p:cNvPr>
          <p:cNvSpPr/>
          <p:nvPr/>
        </p:nvSpPr>
        <p:spPr>
          <a:xfrm>
            <a:off x="6550562" y="4788408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ru-RU" sz="820" b="1" dirty="0">
                <a:solidFill>
                  <a:srgbClr val="6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school and</a:t>
            </a:r>
          </a:p>
          <a:p>
            <a:pPr marL="0" indent="0" algn="ctr">
              <a:buNone/>
            </a:pPr>
            <a:r>
              <a:rPr lang="ru-RU" sz="820" b="1" dirty="0">
                <a:solidFill>
                  <a:srgbClr val="6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kindergartens</a:t>
            </a:r>
            <a:endParaRPr lang="en-US" sz="8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Водный_конту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9792694" y="4216892"/>
            <a:ext cx="2243261" cy="2001027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E6B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800"/>
          </a:p>
        </p:txBody>
      </p:sp>
      <p:sp>
        <p:nvSpPr>
          <p:cNvPr id="5" name="Rectangle 4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283464"/>
            <a:ext cx="658368" cy="411480"/>
          </a:xfrm>
          <a:prstGeom prst="roundRect">
            <a:avLst/>
          </a:prstGeom>
          <a:solidFill>
            <a:srgbClr val="0E6B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04.1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56032"/>
            <a:ext cx="10424160" cy="38404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2500" b="1">
                <a:solidFill>
                  <a:srgbClr val="0D2A45"/>
                </a:solidFill>
                <a:latin typeface="Arial"/>
              </a:rPr>
              <a:t>Water contour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1016" y="658368"/>
            <a:ext cx="10424160" cy="2377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1300" b="0">
                <a:solidFill>
                  <a:srgbClr val="52616B"/>
                </a:solidFill>
                <a:latin typeface="Arial"/>
              </a:rPr>
              <a:t>First confirmable resource contour for site development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67014" y="4302411"/>
            <a:ext cx="2015656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0E6B73"/>
                </a:solidFill>
                <a:latin typeface="Arial"/>
              </a:rPr>
              <a:t>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9062" y="4485291"/>
            <a:ext cx="1989813" cy="28315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water intake, well, reservoir, pumping station and distribution network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7014" y="4801221"/>
            <a:ext cx="2015656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0E6B73"/>
                </a:solidFill>
                <a:latin typeface="Arial"/>
              </a:rPr>
              <a:t>TASK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46140" y="4949823"/>
            <a:ext cx="1989813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confirm the water base for construction, agro-operations and industry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46141" y="5410952"/>
            <a:ext cx="2015656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0E6B73"/>
                </a:solidFill>
                <a:latin typeface="Arial"/>
              </a:rPr>
              <a:t>EFFECT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46141" y="5570996"/>
            <a:ext cx="1989813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first managed stage of territorial development and demand for pipes, pumps and service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" y="6464808"/>
            <a:ext cx="9875520" cy="16459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50" b="1" dirty="0">
                <a:solidFill>
                  <a:srgbClr val="52616B"/>
                </a:solidFill>
                <a:latin typeface="Arial"/>
              </a:rPr>
              <a:t>JSC “TIC “TEMIRLAN-OIL”  |  FEZ “MAIMAK”  |  PROPOSED DEVELOPMENT MODEL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84280" y="6446520"/>
            <a:ext cx="502920" cy="228600"/>
          </a:xfrm>
          <a:prstGeom prst="rect">
            <a:avLst/>
          </a:prstGeom>
          <a:noFill/>
        </p:spPr>
        <p:txBody>
          <a:bodyPr wrap="none" lIns="36576" tIns="18288" rIns="36576" bIns="18288">
            <a:spAutoFit/>
          </a:bodyPr>
          <a:lstStyle/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НПЗ_и_резервуар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161950" y="4276251"/>
            <a:ext cx="1914398" cy="198738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D64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283464"/>
            <a:ext cx="658368" cy="411480"/>
          </a:xfrm>
          <a:prstGeom prst="roundRect">
            <a:avLst/>
          </a:prstGeom>
          <a:solidFill>
            <a:srgbClr val="D642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04.2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56032"/>
            <a:ext cx="10424160" cy="38404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2500" b="1">
                <a:solidFill>
                  <a:srgbClr val="0D2A45"/>
                </a:solidFill>
                <a:latin typeface="Arial"/>
              </a:rPr>
              <a:t>Refinery and storage tanks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1016" y="658368"/>
            <a:ext cx="10424160" cy="2377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1300" b="0">
                <a:solidFill>
                  <a:srgbClr val="52616B"/>
                </a:solidFill>
                <a:latin typeface="Arial"/>
              </a:rPr>
              <a:t>Strategic industrial core of FEZ “Maimak”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35871" y="4390551"/>
            <a:ext cx="602842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D6422B"/>
                </a:solidFill>
                <a:latin typeface="Arial"/>
              </a:rPr>
              <a:t>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09765" y="4568320"/>
            <a:ext cx="1648367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crude intake, tank farm, processing and product dispatch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28094" y="4999525"/>
            <a:ext cx="739353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D6422B"/>
                </a:solidFill>
                <a:latin typeface="Arial"/>
              </a:rPr>
              <a:t>TASK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99693" y="5128893"/>
            <a:ext cx="2096419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>
                <a:solidFill>
                  <a:srgbClr val="163044"/>
                </a:solidFill>
                <a:latin typeface="Arial"/>
              </a:rPr>
              <a:t>connect crude supply, technology, </a:t>
            </a:r>
            <a:endParaRPr lang="ru-RU" sz="800" b="0" dirty="0">
              <a:solidFill>
                <a:srgbClr val="163044"/>
              </a:solidFill>
              <a:latin typeface="Arial"/>
            </a:endParaRPr>
          </a:p>
          <a:p>
            <a:pPr algn="l"/>
            <a:r>
              <a:rPr sz="800" b="0" dirty="0">
                <a:solidFill>
                  <a:srgbClr val="163044"/>
                </a:solidFill>
                <a:latin typeface="Arial"/>
              </a:rPr>
              <a:t>financing and sales markets</a:t>
            </a:r>
            <a:endParaRPr lang="ru-RU" sz="800" b="0" dirty="0">
              <a:solidFill>
                <a:srgbClr val="163044"/>
              </a:solidFill>
              <a:latin typeface="Arial"/>
            </a:endParaRPr>
          </a:p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into a single project line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27981" y="5543023"/>
            <a:ext cx="517266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D6422B"/>
                </a:solidFill>
                <a:latin typeface="Arial"/>
              </a:rPr>
              <a:t>EFFECT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7981" y="5703067"/>
            <a:ext cx="1719153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formation of a major regional-scale industrial hub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" y="6464808"/>
            <a:ext cx="9875520" cy="16459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50" b="1">
                <a:solidFill>
                  <a:srgbClr val="52616B"/>
                </a:solidFill>
                <a:latin typeface="Arial"/>
              </a:rPr>
              <a:t>JSC “TIC “TEMIRLAN-OIL”  |  FEZ “MAIMAK”  |  PROPOSED DEVELOPMENT MODEL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84280" y="6446520"/>
            <a:ext cx="502920" cy="228600"/>
          </a:xfrm>
          <a:prstGeom prst="rect">
            <a:avLst/>
          </a:prstGeom>
          <a:noFill/>
        </p:spPr>
        <p:txBody>
          <a:bodyPr wrap="none" lIns="36576" tIns="18288" rIns="36576" bIns="18288">
            <a:spAutoFit/>
          </a:bodyPr>
          <a:lstStyle/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Энергетический_модул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7779" y="1005840"/>
            <a:ext cx="2326474" cy="1924147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D49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283464"/>
            <a:ext cx="658368" cy="411480"/>
          </a:xfrm>
          <a:prstGeom prst="roundRect">
            <a:avLst/>
          </a:prstGeom>
          <a:solidFill>
            <a:srgbClr val="D49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04.3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56032"/>
            <a:ext cx="10424160" cy="38404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2500" b="1">
                <a:solidFill>
                  <a:srgbClr val="0D2A45"/>
                </a:solidFill>
                <a:latin typeface="Arial"/>
              </a:rPr>
              <a:t>Energy module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1016" y="658368"/>
            <a:ext cx="10424160" cy="2377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1300" b="0">
                <a:solidFill>
                  <a:srgbClr val="52616B"/>
                </a:solidFill>
                <a:latin typeface="Arial"/>
              </a:rPr>
              <a:t>Own energy base for the refinery, networks and residents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098" y="1074444"/>
            <a:ext cx="681389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D49A2A"/>
                </a:solidFill>
                <a:latin typeface="Arial"/>
              </a:rPr>
              <a:t>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2098" y="1247824"/>
            <a:ext cx="2069828" cy="28315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generation, distribution networks, backup power and engineering nodes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2099" y="1640706"/>
            <a:ext cx="596134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D49A2A"/>
                </a:solidFill>
                <a:latin typeface="Arial"/>
              </a:rPr>
              <a:t>TASK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2098" y="1800750"/>
            <a:ext cx="1906586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supply the refinery, pumping stations, service facilities and future residents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3342" y="2264403"/>
            <a:ext cx="596134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D49A2A"/>
                </a:solidFill>
                <a:latin typeface="Arial"/>
              </a:rPr>
              <a:t>EFFECT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2098" y="2444769"/>
            <a:ext cx="2326474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reduced infrastructure risks and modular expansion potential for the site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" y="6464808"/>
            <a:ext cx="9875520" cy="16459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50" b="1">
                <a:solidFill>
                  <a:srgbClr val="52616B"/>
                </a:solidFill>
                <a:latin typeface="Arial"/>
              </a:rPr>
              <a:t>JSC “TIC “TEMIRLAN-OIL”  |  FEZ “MAIMAK”  |  PROPOSED DEVELOPMENT MODEL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84280" y="6446520"/>
            <a:ext cx="502920" cy="228600"/>
          </a:xfrm>
          <a:prstGeom prst="rect">
            <a:avLst/>
          </a:prstGeom>
          <a:noFill/>
        </p:spPr>
        <p:txBody>
          <a:bodyPr wrap="none" lIns="36576" tIns="18288" rIns="36576" bIns="18288">
            <a:spAutoFit/>
          </a:bodyPr>
          <a:lstStyle/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Базовые_производств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226632" y="4169664"/>
            <a:ext cx="1855877" cy="2130552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B6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283464"/>
            <a:ext cx="658368" cy="411480"/>
          </a:xfrm>
          <a:prstGeom prst="roundRect">
            <a:avLst/>
          </a:prstGeom>
          <a:solidFill>
            <a:srgbClr val="2B6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04.4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56032"/>
            <a:ext cx="10424160" cy="38404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2500" b="1">
                <a:solidFill>
                  <a:srgbClr val="0D2A45"/>
                </a:solidFill>
                <a:latin typeface="Arial"/>
              </a:rPr>
              <a:t>Base production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1016" y="658368"/>
            <a:ext cx="10424160" cy="2377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1300" b="0">
                <a:solidFill>
                  <a:srgbClr val="52616B"/>
                </a:solidFill>
                <a:latin typeface="Arial"/>
              </a:rPr>
              <a:t>Local capacity for construction, repairs and the resident economy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00952" y="4259935"/>
            <a:ext cx="680570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2B6A8F"/>
                </a:solidFill>
                <a:latin typeface="Arial"/>
              </a:rPr>
              <a:t>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00952" y="4454257"/>
            <a:ext cx="1430636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steel structures, precast concrete, pipes and repair-mechanical facilities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00952" y="4894800"/>
            <a:ext cx="505075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2B6A8F"/>
                </a:solidFill>
                <a:latin typeface="Arial"/>
              </a:rPr>
              <a:t>TASK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88128" y="5054844"/>
            <a:ext cx="1430636" cy="52937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cover part of construction and subsequent operating needs on site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88128" y="5648204"/>
            <a:ext cx="517899" cy="16004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1" dirty="0">
                <a:solidFill>
                  <a:srgbClr val="2B6A8F"/>
                </a:solidFill>
                <a:latin typeface="Arial"/>
              </a:rPr>
              <a:t>EFFECT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88128" y="5804652"/>
            <a:ext cx="1430636" cy="40626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00" b="0" dirty="0" err="1">
                <a:solidFill>
                  <a:srgbClr val="163044"/>
                </a:solidFill>
                <a:latin typeface="Arial"/>
              </a:rPr>
              <a:t>jobs, localization and first industrial residents</a:t>
            </a:r>
            <a:endParaRPr sz="800" b="0" dirty="0">
              <a:solidFill>
                <a:srgbClr val="163044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" y="6464808"/>
            <a:ext cx="9875520" cy="16459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l"/>
            <a:r>
              <a:rPr sz="850" b="1">
                <a:solidFill>
                  <a:srgbClr val="52616B"/>
                </a:solidFill>
                <a:latin typeface="Arial"/>
              </a:rPr>
              <a:t>JSC “TIC “TEMIRLAN-OIL”  |  FEZ “MAIMAK”  |  PROPOSED DEVELOPMENT MODEL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84280" y="6446520"/>
            <a:ext cx="502920" cy="228600"/>
          </a:xfrm>
          <a:prstGeom prst="rect">
            <a:avLst/>
          </a:prstGeom>
          <a:noFill/>
        </p:spPr>
        <p:txBody>
          <a:bodyPr wrap="none" lIns="36576" tIns="18288" rIns="36576" bIns="18288">
            <a:spAutoFit/>
          </a:bodyPr>
          <a:lstStyle/>
          <a:p>
            <a:pPr algn="r"/>
            <a:r>
              <a:rPr sz="900">
                <a:solidFill>
                  <a:srgbClr val="52616B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2193</Words>
  <Application>Microsoft Macintosh PowerPoint</Application>
  <PresentationFormat>Широкоэкранный</PresentationFormat>
  <Paragraphs>369</Paragraphs>
  <Slides>21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ОАО «ТПК «Темирлан-Ойл»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СЭЗ «Маймак»: предлагаемая модель развития</dc:title>
  <dc:subject>Предлагаемая модель развития СЭЗ «Маймак»</dc:subject>
  <dc:creator>OpenAI</dc:creator>
  <cp:lastModifiedBy>Andrey Klimov</cp:lastModifiedBy>
  <cp:revision>19</cp:revision>
  <dcterms:created xsi:type="dcterms:W3CDTF">2026-07-20T12:21:50Z</dcterms:created>
  <dcterms:modified xsi:type="dcterms:W3CDTF">2026-07-29T07:44:06Z</dcterms:modified>
</cp:coreProperties>
</file>